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918"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txPr>
              <a:bodyPr/>
              <a:lstStyle/>
              <a:p>
                <a:pPr>
                  <a:defRPr b="1">
                    <a:latin typeface="Times New Roman" pitchFamily="18" charset="0"/>
                    <a:cs typeface="Times New Roman" pitchFamily="18" charset="0"/>
                  </a:defRPr>
                </a:pPr>
                <a:endParaRPr lang="ru-RU"/>
              </a:p>
            </c:txPr>
            <c:showLegendKey val="0"/>
            <c:showVal val="1"/>
            <c:showCatName val="0"/>
            <c:showSerName val="0"/>
            <c:showPercent val="0"/>
            <c:showBubbleSize val="0"/>
            <c:showLeaderLines val="0"/>
          </c:dLbls>
          <c:cat>
            <c:strRef>
              <c:f>анализ!$A$8:$A$16</c:f>
              <c:strCache>
                <c:ptCount val="9"/>
                <c:pt idx="0">
                  <c:v>Услуги</c:v>
                </c:pt>
                <c:pt idx="1">
                  <c:v>Производство</c:v>
                </c:pt>
                <c:pt idx="2">
                  <c:v>Здравоохраниение</c:v>
                </c:pt>
                <c:pt idx="3">
                  <c:v>Образование</c:v>
                </c:pt>
                <c:pt idx="4">
                  <c:v>Торговля продуктами</c:v>
                </c:pt>
                <c:pt idx="5">
                  <c:v>Бытовые услуги</c:v>
                </c:pt>
                <c:pt idx="6">
                  <c:v>Строительство</c:v>
                </c:pt>
                <c:pt idx="7">
                  <c:v>Транспорт и связь</c:v>
                </c:pt>
                <c:pt idx="8">
                  <c:v>IT-технологии, разработка ПО</c:v>
                </c:pt>
              </c:strCache>
            </c:strRef>
          </c:cat>
          <c:val>
            <c:numRef>
              <c:f>анализ!$B$8:$B$16</c:f>
              <c:numCache>
                <c:formatCode>0</c:formatCode>
                <c:ptCount val="9"/>
                <c:pt idx="0">
                  <c:v>32.35</c:v>
                </c:pt>
                <c:pt idx="1">
                  <c:v>23.53</c:v>
                </c:pt>
                <c:pt idx="2">
                  <c:v>8.82</c:v>
                </c:pt>
                <c:pt idx="3">
                  <c:v>8.82</c:v>
                </c:pt>
                <c:pt idx="4">
                  <c:v>5.88</c:v>
                </c:pt>
                <c:pt idx="5">
                  <c:v>2.94</c:v>
                </c:pt>
                <c:pt idx="6">
                  <c:v>2.94</c:v>
                </c:pt>
                <c:pt idx="7">
                  <c:v>2.94</c:v>
                </c:pt>
                <c:pt idx="8">
                  <c:v>2.94</c:v>
                </c:pt>
              </c:numCache>
            </c:numRef>
          </c:val>
        </c:ser>
        <c:dLbls>
          <c:showLegendKey val="0"/>
          <c:showVal val="0"/>
          <c:showCatName val="0"/>
          <c:showSerName val="0"/>
          <c:showPercent val="0"/>
          <c:showBubbleSize val="0"/>
        </c:dLbls>
        <c:gapWidth val="150"/>
        <c:axId val="63048320"/>
        <c:axId val="22057344"/>
      </c:barChart>
      <c:catAx>
        <c:axId val="63048320"/>
        <c:scaling>
          <c:orientation val="minMax"/>
        </c:scaling>
        <c:delete val="0"/>
        <c:axPos val="b"/>
        <c:majorTickMark val="out"/>
        <c:minorTickMark val="none"/>
        <c:tickLblPos val="nextTo"/>
        <c:txPr>
          <a:bodyPr rot="-5400000" vert="horz"/>
          <a:lstStyle/>
          <a:p>
            <a:pPr>
              <a:defRPr sz="800" b="0">
                <a:latin typeface="Times New Roman" pitchFamily="18" charset="0"/>
                <a:cs typeface="Times New Roman" pitchFamily="18" charset="0"/>
              </a:defRPr>
            </a:pPr>
            <a:endParaRPr lang="ru-RU"/>
          </a:p>
        </c:txPr>
        <c:crossAx val="22057344"/>
        <c:crosses val="autoZero"/>
        <c:auto val="1"/>
        <c:lblAlgn val="ctr"/>
        <c:lblOffset val="100"/>
        <c:noMultiLvlLbl val="0"/>
      </c:catAx>
      <c:valAx>
        <c:axId val="22057344"/>
        <c:scaling>
          <c:orientation val="minMax"/>
        </c:scaling>
        <c:delete val="1"/>
        <c:axPos val="l"/>
        <c:majorGridlines>
          <c:spPr>
            <a:ln>
              <a:noFill/>
            </a:ln>
          </c:spPr>
        </c:majorGridlines>
        <c:numFmt formatCode="0" sourceLinked="1"/>
        <c:majorTickMark val="out"/>
        <c:minorTickMark val="none"/>
        <c:tickLblPos val="nextTo"/>
        <c:crossAx val="63048320"/>
        <c:crosses val="autoZero"/>
        <c:crossBetween val="between"/>
      </c:valAx>
    </c:plotArea>
    <c:plotVisOnly val="1"/>
    <c:dispBlanksAs val="gap"/>
    <c:showDLblsOverMax val="0"/>
  </c:chart>
  <c:spPr>
    <a:solidFill>
      <a:schemeClr val="bg1"/>
    </a:solidFill>
    <a:ln>
      <a:solidFill>
        <a:schemeClr val="bg1">
          <a:lumMod val="50000"/>
        </a:schemeClr>
      </a:solidFill>
    </a:ln>
    <a:scene3d>
      <a:camera prst="orthographicFront"/>
      <a:lightRig rig="threePt" dir="t"/>
    </a:scene3d>
    <a:sp3d>
      <a:bevelT/>
    </a:sp3d>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7358409112712249E-2"/>
          <c:y val="0.12864668603039514"/>
          <c:w val="0.42904456130429736"/>
          <c:h val="0.78680453919129523"/>
        </c:manualLayout>
      </c:layout>
      <c:pieChart>
        <c:varyColors val="1"/>
        <c:ser>
          <c:idx val="0"/>
          <c:order val="0"/>
          <c:dPt>
            <c:idx val="1"/>
            <c:bubble3D val="0"/>
            <c:explosion val="13"/>
          </c:dPt>
          <c:dLbls>
            <c:dLbl>
              <c:idx val="1"/>
              <c:layout>
                <c:manualLayout>
                  <c:x val="-0.16801154303138524"/>
                  <c:y val="3.5659481958694554E-2"/>
                </c:manualLayout>
              </c:layout>
              <c:showLegendKey val="0"/>
              <c:showVal val="0"/>
              <c:showCatName val="0"/>
              <c:showSerName val="0"/>
              <c:showPercent val="1"/>
              <c:showBubbleSize val="0"/>
            </c:dLbl>
            <c:dLbl>
              <c:idx val="2"/>
              <c:layout>
                <c:manualLayout>
                  <c:x val="0.16190128180202198"/>
                  <c:y val="-3.139730506134239E-2"/>
                </c:manualLayout>
              </c:layout>
              <c:showLegendKey val="0"/>
              <c:showVal val="0"/>
              <c:showCatName val="0"/>
              <c:showSerName val="0"/>
              <c:showPercent val="1"/>
              <c:showBubbleSize val="0"/>
            </c:dLbl>
            <c:txPr>
              <a:bodyPr/>
              <a:lstStyle/>
              <a:p>
                <a:pPr>
                  <a:defRPr sz="1050" b="1">
                    <a:latin typeface="Times New Roman" pitchFamily="18" charset="0"/>
                    <a:cs typeface="Times New Roman" pitchFamily="18" charset="0"/>
                  </a:defRPr>
                </a:pPr>
                <a:endParaRPr lang="ru-RU"/>
              </a:p>
            </c:txPr>
            <c:showLegendKey val="0"/>
            <c:showVal val="0"/>
            <c:showCatName val="0"/>
            <c:showSerName val="0"/>
            <c:showPercent val="1"/>
            <c:showBubbleSize val="0"/>
            <c:showLeaderLines val="0"/>
          </c:dLbls>
          <c:cat>
            <c:strRef>
              <c:f>анализ!$A$126:$A$128</c:f>
              <c:strCache>
                <c:ptCount val="3"/>
                <c:pt idx="0">
                  <c:v>Да</c:v>
                </c:pt>
                <c:pt idx="1">
                  <c:v>Нет</c:v>
                </c:pt>
                <c:pt idx="2">
                  <c:v>Затр.отв.</c:v>
                </c:pt>
              </c:strCache>
            </c:strRef>
          </c:cat>
          <c:val>
            <c:numRef>
              <c:f>анализ!$B$126:$B$128</c:f>
              <c:numCache>
                <c:formatCode>0</c:formatCode>
                <c:ptCount val="3"/>
                <c:pt idx="0">
                  <c:v>0</c:v>
                </c:pt>
                <c:pt idx="1">
                  <c:v>44.12</c:v>
                </c:pt>
                <c:pt idx="2">
                  <c:v>55.88</c:v>
                </c:pt>
              </c:numCache>
            </c:numRef>
          </c:val>
        </c:ser>
        <c:dLbls>
          <c:showLegendKey val="0"/>
          <c:showVal val="0"/>
          <c:showCatName val="0"/>
          <c:showSerName val="0"/>
          <c:showPercent val="0"/>
          <c:showBubbleSize val="0"/>
          <c:showLeaderLines val="0"/>
        </c:dLbls>
        <c:firstSliceAng val="0"/>
      </c:pieChart>
    </c:plotArea>
    <c:legend>
      <c:legendPos val="r"/>
      <c:layout>
        <c:manualLayout>
          <c:xMode val="edge"/>
          <c:yMode val="edge"/>
          <c:x val="0.58245109057071243"/>
          <c:y val="7.2432991330629123E-2"/>
          <c:w val="0.31988298758206507"/>
          <c:h val="0.79680874643295929"/>
        </c:manualLayout>
      </c:layout>
      <c:overlay val="0"/>
      <c:txPr>
        <a:bodyPr/>
        <a:lstStyle/>
        <a:p>
          <a:pPr>
            <a:defRPr sz="1100">
              <a:latin typeface="Times New Roman" pitchFamily="18" charset="0"/>
              <a:cs typeface="Times New Roman" pitchFamily="18" charset="0"/>
            </a:defRPr>
          </a:pPr>
          <a:endParaRPr lang="ru-RU"/>
        </a:p>
      </c:txPr>
    </c:legend>
    <c:plotVisOnly val="1"/>
    <c:dispBlanksAs val="gap"/>
    <c:showDLblsOverMax val="0"/>
  </c:chart>
  <c:spPr>
    <a:ln>
      <a:solidFill>
        <a:schemeClr val="bg1">
          <a:lumMod val="75000"/>
        </a:schemeClr>
      </a:solidFill>
    </a:ln>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1548618426648698E-2"/>
          <c:y val="6.0232704332011978E-2"/>
          <c:w val="0.9169027631467026"/>
          <c:h val="0.40326808770433631"/>
        </c:manualLayout>
      </c:layout>
      <c:barChart>
        <c:barDir val="col"/>
        <c:grouping val="clustered"/>
        <c:varyColors val="0"/>
        <c:ser>
          <c:idx val="0"/>
          <c:order val="0"/>
          <c:invertIfNegative val="0"/>
          <c:dLbls>
            <c:txPr>
              <a:bodyPr/>
              <a:lstStyle/>
              <a:p>
                <a:pPr>
                  <a:defRPr b="1">
                    <a:latin typeface="Times New Roman" pitchFamily="18" charset="0"/>
                    <a:cs typeface="Times New Roman" pitchFamily="18" charset="0"/>
                  </a:defRPr>
                </a:pPr>
                <a:endParaRPr lang="ru-RU"/>
              </a:p>
            </c:txPr>
            <c:showLegendKey val="0"/>
            <c:showVal val="1"/>
            <c:showCatName val="0"/>
            <c:showSerName val="0"/>
            <c:showPercent val="0"/>
            <c:showBubbleSize val="0"/>
            <c:showLeaderLines val="0"/>
          </c:dLbls>
          <c:cat>
            <c:strRef>
              <c:f>анализ!$A$135:$A$139</c:f>
              <c:strCache>
                <c:ptCount val="5"/>
                <c:pt idx="0">
                  <c:v>Финансовой</c:v>
                </c:pt>
                <c:pt idx="1">
                  <c:v>Консультационной</c:v>
                </c:pt>
                <c:pt idx="2">
                  <c:v>Информационной</c:v>
                </c:pt>
                <c:pt idx="3">
                  <c:v>Поддержки в области обучения и переподготовки кадров</c:v>
                </c:pt>
                <c:pt idx="4">
                  <c:v>Поддержки при продвижении продукции на межрегиональные и международные рынки</c:v>
                </c:pt>
              </c:strCache>
            </c:strRef>
          </c:cat>
          <c:val>
            <c:numRef>
              <c:f>анализ!$B$135:$B$139</c:f>
              <c:numCache>
                <c:formatCode>0</c:formatCode>
                <c:ptCount val="5"/>
                <c:pt idx="0">
                  <c:v>67.650000000000006</c:v>
                </c:pt>
                <c:pt idx="1">
                  <c:v>29.41</c:v>
                </c:pt>
                <c:pt idx="2">
                  <c:v>26.47</c:v>
                </c:pt>
                <c:pt idx="3">
                  <c:v>23.53</c:v>
                </c:pt>
                <c:pt idx="4">
                  <c:v>17.649999999999999</c:v>
                </c:pt>
              </c:numCache>
            </c:numRef>
          </c:val>
        </c:ser>
        <c:dLbls>
          <c:showLegendKey val="0"/>
          <c:showVal val="0"/>
          <c:showCatName val="0"/>
          <c:showSerName val="0"/>
          <c:showPercent val="0"/>
          <c:showBubbleSize val="0"/>
        </c:dLbls>
        <c:gapWidth val="150"/>
        <c:axId val="69994368"/>
        <c:axId val="69995904"/>
      </c:barChart>
      <c:catAx>
        <c:axId val="69994368"/>
        <c:scaling>
          <c:orientation val="minMax"/>
        </c:scaling>
        <c:delete val="0"/>
        <c:axPos val="b"/>
        <c:majorTickMark val="out"/>
        <c:minorTickMark val="none"/>
        <c:tickLblPos val="nextTo"/>
        <c:txPr>
          <a:bodyPr rot="-5400000" vert="horz"/>
          <a:lstStyle/>
          <a:p>
            <a:pPr>
              <a:defRPr sz="800">
                <a:latin typeface="Times New Roman" pitchFamily="18" charset="0"/>
                <a:cs typeface="Times New Roman" pitchFamily="18" charset="0"/>
              </a:defRPr>
            </a:pPr>
            <a:endParaRPr lang="ru-RU"/>
          </a:p>
        </c:txPr>
        <c:crossAx val="69995904"/>
        <c:crosses val="autoZero"/>
        <c:auto val="1"/>
        <c:lblAlgn val="ctr"/>
        <c:lblOffset val="100"/>
        <c:noMultiLvlLbl val="0"/>
      </c:catAx>
      <c:valAx>
        <c:axId val="69995904"/>
        <c:scaling>
          <c:orientation val="minMax"/>
        </c:scaling>
        <c:delete val="1"/>
        <c:axPos val="l"/>
        <c:numFmt formatCode="0" sourceLinked="1"/>
        <c:majorTickMark val="out"/>
        <c:minorTickMark val="none"/>
        <c:tickLblPos val="nextTo"/>
        <c:crossAx val="69994368"/>
        <c:crosses val="autoZero"/>
        <c:crossBetween val="between"/>
      </c:valAx>
    </c:plotArea>
    <c:plotVisOnly val="1"/>
    <c:dispBlanksAs val="gap"/>
    <c:showDLblsOverMax val="0"/>
  </c:chart>
  <c:spPr>
    <a:ln>
      <a:solidFill>
        <a:schemeClr val="bg1">
          <a:lumMod val="75000"/>
        </a:schemeClr>
      </a:solidFill>
    </a:ln>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50894084929208561"/>
          <c:y val="6.1249270918822939E-3"/>
          <c:w val="0.48513713203630249"/>
          <c:h val="0.98775014581623544"/>
        </c:manualLayout>
      </c:layout>
      <c:barChart>
        <c:barDir val="bar"/>
        <c:grouping val="clustered"/>
        <c:varyColors val="0"/>
        <c:ser>
          <c:idx val="0"/>
          <c:order val="0"/>
          <c:invertIfNegative val="0"/>
          <c:dLbls>
            <c:txPr>
              <a:bodyPr/>
              <a:lstStyle/>
              <a:p>
                <a:pPr>
                  <a:defRPr b="1">
                    <a:latin typeface="Times New Roman" pitchFamily="18" charset="0"/>
                    <a:cs typeface="Times New Roman" pitchFamily="18" charset="0"/>
                  </a:defRPr>
                </a:pPr>
                <a:endParaRPr lang="ru-RU"/>
              </a:p>
            </c:txPr>
            <c:showLegendKey val="0"/>
            <c:showVal val="1"/>
            <c:showCatName val="0"/>
            <c:showSerName val="0"/>
            <c:showPercent val="0"/>
            <c:showBubbleSize val="0"/>
            <c:showLeaderLines val="0"/>
          </c:dLbls>
          <c:cat>
            <c:strRef>
              <c:f>анализ!$A$170:$A$177</c:f>
              <c:strCache>
                <c:ptCount val="8"/>
                <c:pt idx="0">
                  <c:v>Повысить квалификацию специалистов</c:v>
                </c:pt>
                <c:pt idx="1">
                  <c:v>Повысить корпоративную культуру</c:v>
                </c:pt>
                <c:pt idx="2">
                  <c:v>Повысить эффективность управленческих решений</c:v>
                </c:pt>
                <c:pt idx="3">
                  <c:v>Оптимизировать бизнес-процессы</c:v>
                </c:pt>
                <c:pt idx="4">
                  <c:v>Найти новые источники финансирования</c:v>
                </c:pt>
                <c:pt idx="5">
                  <c:v>Выйти на новые рынки</c:v>
                </c:pt>
                <c:pt idx="6">
                  <c:v>Повысить качество продукции или услуг</c:v>
                </c:pt>
                <c:pt idx="7">
                  <c:v>Привлечь новых клиентов</c:v>
                </c:pt>
              </c:strCache>
            </c:strRef>
          </c:cat>
          <c:val>
            <c:numRef>
              <c:f>анализ!$B$170:$B$177</c:f>
              <c:numCache>
                <c:formatCode>0</c:formatCode>
                <c:ptCount val="8"/>
                <c:pt idx="0">
                  <c:v>11.76</c:v>
                </c:pt>
                <c:pt idx="1">
                  <c:v>14.71</c:v>
                </c:pt>
                <c:pt idx="2">
                  <c:v>17.649999999999999</c:v>
                </c:pt>
                <c:pt idx="3">
                  <c:v>23.53</c:v>
                </c:pt>
                <c:pt idx="4">
                  <c:v>23.53</c:v>
                </c:pt>
                <c:pt idx="5">
                  <c:v>38.24</c:v>
                </c:pt>
                <c:pt idx="6">
                  <c:v>38.24</c:v>
                </c:pt>
                <c:pt idx="7">
                  <c:v>52.94</c:v>
                </c:pt>
              </c:numCache>
            </c:numRef>
          </c:val>
        </c:ser>
        <c:dLbls>
          <c:showLegendKey val="0"/>
          <c:showVal val="0"/>
          <c:showCatName val="0"/>
          <c:showSerName val="0"/>
          <c:showPercent val="0"/>
          <c:showBubbleSize val="0"/>
        </c:dLbls>
        <c:gapWidth val="150"/>
        <c:axId val="70304896"/>
        <c:axId val="70306432"/>
      </c:barChart>
      <c:catAx>
        <c:axId val="70304896"/>
        <c:scaling>
          <c:orientation val="minMax"/>
        </c:scaling>
        <c:delete val="0"/>
        <c:axPos val="l"/>
        <c:majorTickMark val="out"/>
        <c:minorTickMark val="none"/>
        <c:tickLblPos val="nextTo"/>
        <c:txPr>
          <a:bodyPr/>
          <a:lstStyle/>
          <a:p>
            <a:pPr>
              <a:defRPr sz="900">
                <a:latin typeface="Times New Roman" pitchFamily="18" charset="0"/>
                <a:cs typeface="Times New Roman" pitchFamily="18" charset="0"/>
              </a:defRPr>
            </a:pPr>
            <a:endParaRPr lang="ru-RU"/>
          </a:p>
        </c:txPr>
        <c:crossAx val="70306432"/>
        <c:crosses val="autoZero"/>
        <c:auto val="1"/>
        <c:lblAlgn val="ctr"/>
        <c:lblOffset val="100"/>
        <c:noMultiLvlLbl val="0"/>
      </c:catAx>
      <c:valAx>
        <c:axId val="70306432"/>
        <c:scaling>
          <c:orientation val="minMax"/>
        </c:scaling>
        <c:delete val="1"/>
        <c:axPos val="b"/>
        <c:numFmt formatCode="0" sourceLinked="1"/>
        <c:majorTickMark val="out"/>
        <c:minorTickMark val="none"/>
        <c:tickLblPos val="nextTo"/>
        <c:crossAx val="70304896"/>
        <c:crosses val="autoZero"/>
        <c:crossBetween val="between"/>
      </c:valAx>
    </c:plotArea>
    <c:plotVisOnly val="1"/>
    <c:dispBlanksAs val="gap"/>
    <c:showDLblsOverMax val="0"/>
  </c:chart>
  <c:spPr>
    <a:ln>
      <a:solidFill>
        <a:schemeClr val="bg1">
          <a:lumMod val="75000"/>
        </a:schemeClr>
      </a:solidFill>
    </a:ln>
  </c:sp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invertIfNegative val="0"/>
          <c:dLbls>
            <c:txPr>
              <a:bodyPr/>
              <a:lstStyle/>
              <a:p>
                <a:pPr>
                  <a:defRPr b="1">
                    <a:latin typeface="Times New Roman" pitchFamily="18" charset="0"/>
                    <a:cs typeface="Times New Roman" pitchFamily="18" charset="0"/>
                  </a:defRPr>
                </a:pPr>
                <a:endParaRPr lang="ru-RU"/>
              </a:p>
            </c:txPr>
            <c:showLegendKey val="0"/>
            <c:showVal val="1"/>
            <c:showCatName val="0"/>
            <c:showSerName val="0"/>
            <c:showPercent val="0"/>
            <c:showBubbleSize val="0"/>
            <c:showLeaderLines val="0"/>
          </c:dLbls>
          <c:cat>
            <c:strRef>
              <c:f>анализ!$A$197:$A$202</c:f>
              <c:strCache>
                <c:ptCount val="6"/>
                <c:pt idx="0">
                  <c:v>Монополизм крупных предприятий</c:v>
                </c:pt>
                <c:pt idx="1">
                  <c:v>Нет собственных средств</c:v>
                </c:pt>
                <c:pt idx="2">
                  <c:v>Нет квалифицированных работников</c:v>
                </c:pt>
                <c:pt idx="3">
                  <c:v>Низкая платежеспособность населения</c:v>
                </c:pt>
                <c:pt idx="4">
                  <c:v>Нестабильность законодательства</c:v>
                </c:pt>
                <c:pt idx="5">
                  <c:v>Высокие налоги</c:v>
                </c:pt>
              </c:strCache>
            </c:strRef>
          </c:cat>
          <c:val>
            <c:numRef>
              <c:f>анализ!$B$197:$B$202</c:f>
              <c:numCache>
                <c:formatCode>0</c:formatCode>
                <c:ptCount val="6"/>
                <c:pt idx="0">
                  <c:v>23.53</c:v>
                </c:pt>
                <c:pt idx="1">
                  <c:v>23.53</c:v>
                </c:pt>
                <c:pt idx="2">
                  <c:v>29.41</c:v>
                </c:pt>
                <c:pt idx="3">
                  <c:v>38.24</c:v>
                </c:pt>
                <c:pt idx="4">
                  <c:v>38.24</c:v>
                </c:pt>
                <c:pt idx="5">
                  <c:v>55.88</c:v>
                </c:pt>
              </c:numCache>
            </c:numRef>
          </c:val>
        </c:ser>
        <c:dLbls>
          <c:showLegendKey val="0"/>
          <c:showVal val="0"/>
          <c:showCatName val="0"/>
          <c:showSerName val="0"/>
          <c:showPercent val="0"/>
          <c:showBubbleSize val="0"/>
        </c:dLbls>
        <c:gapWidth val="150"/>
        <c:axId val="72689920"/>
        <c:axId val="72695808"/>
      </c:barChart>
      <c:catAx>
        <c:axId val="72689920"/>
        <c:scaling>
          <c:orientation val="minMax"/>
        </c:scaling>
        <c:delete val="0"/>
        <c:axPos val="l"/>
        <c:majorTickMark val="out"/>
        <c:minorTickMark val="none"/>
        <c:tickLblPos val="nextTo"/>
        <c:txPr>
          <a:bodyPr/>
          <a:lstStyle/>
          <a:p>
            <a:pPr>
              <a:defRPr>
                <a:latin typeface="Times New Roman" pitchFamily="18" charset="0"/>
                <a:cs typeface="Times New Roman" pitchFamily="18" charset="0"/>
              </a:defRPr>
            </a:pPr>
            <a:endParaRPr lang="ru-RU"/>
          </a:p>
        </c:txPr>
        <c:crossAx val="72695808"/>
        <c:crosses val="autoZero"/>
        <c:auto val="1"/>
        <c:lblAlgn val="ctr"/>
        <c:lblOffset val="100"/>
        <c:noMultiLvlLbl val="0"/>
      </c:catAx>
      <c:valAx>
        <c:axId val="72695808"/>
        <c:scaling>
          <c:orientation val="minMax"/>
        </c:scaling>
        <c:delete val="1"/>
        <c:axPos val="b"/>
        <c:numFmt formatCode="0" sourceLinked="1"/>
        <c:majorTickMark val="out"/>
        <c:minorTickMark val="none"/>
        <c:tickLblPos val="nextTo"/>
        <c:crossAx val="72689920"/>
        <c:crosses val="autoZero"/>
        <c:crossBetween val="between"/>
      </c:valAx>
    </c:plotArea>
    <c:plotVisOnly val="1"/>
    <c:dispBlanksAs val="gap"/>
    <c:showDLblsOverMax val="0"/>
  </c:chart>
  <c:spPr>
    <a:ln>
      <a:solidFill>
        <a:schemeClr val="bg1">
          <a:lumMod val="85000"/>
        </a:schemeClr>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dLbl>
              <c:idx val="0"/>
              <c:layout>
                <c:manualLayout>
                  <c:x val="-0.17097934241834306"/>
                  <c:y val="0.11829398263412284"/>
                </c:manualLayout>
              </c:layout>
              <c:showLegendKey val="0"/>
              <c:showVal val="0"/>
              <c:showCatName val="0"/>
              <c:showSerName val="0"/>
              <c:showPercent val="1"/>
              <c:showBubbleSize val="0"/>
            </c:dLbl>
            <c:dLbl>
              <c:idx val="1"/>
              <c:layout>
                <c:manualLayout>
                  <c:x val="7.9943064182194615E-2"/>
                  <c:y val="-0.20688008905277344"/>
                </c:manualLayout>
              </c:layout>
              <c:showLegendKey val="0"/>
              <c:showVal val="0"/>
              <c:showCatName val="0"/>
              <c:showSerName val="0"/>
              <c:showPercent val="1"/>
              <c:showBubbleSize val="0"/>
            </c:dLbl>
            <c:dLbl>
              <c:idx val="2"/>
              <c:layout>
                <c:manualLayout>
                  <c:x val="0.13856880195296808"/>
                  <c:y val="0.1346693529747213"/>
                </c:manualLayout>
              </c:layout>
              <c:showLegendKey val="0"/>
              <c:showVal val="0"/>
              <c:showCatName val="0"/>
              <c:showSerName val="0"/>
              <c:showPercent val="1"/>
              <c:showBubbleSize val="0"/>
            </c:dLbl>
            <c:txPr>
              <a:bodyPr/>
              <a:lstStyle/>
              <a:p>
                <a:pPr>
                  <a:defRPr b="1">
                    <a:latin typeface="Times New Roman" pitchFamily="18" charset="0"/>
                    <a:cs typeface="Times New Roman" pitchFamily="18" charset="0"/>
                  </a:defRPr>
                </a:pPr>
                <a:endParaRPr lang="ru-RU"/>
              </a:p>
            </c:txPr>
            <c:showLegendKey val="0"/>
            <c:showVal val="0"/>
            <c:showCatName val="0"/>
            <c:showSerName val="0"/>
            <c:showPercent val="1"/>
            <c:showBubbleSize val="0"/>
            <c:showLeaderLines val="0"/>
          </c:dLbls>
          <c:cat>
            <c:strRef>
              <c:f>анализ!$C$24:$C$26</c:f>
              <c:strCache>
                <c:ptCount val="3"/>
                <c:pt idx="0">
                  <c:v>менее года</c:v>
                </c:pt>
                <c:pt idx="1">
                  <c:v>1-5 лет</c:v>
                </c:pt>
                <c:pt idx="2">
                  <c:v>5 лет и более</c:v>
                </c:pt>
              </c:strCache>
            </c:strRef>
          </c:cat>
          <c:val>
            <c:numRef>
              <c:f>анализ!$D$24:$D$26</c:f>
              <c:numCache>
                <c:formatCode>General</c:formatCode>
                <c:ptCount val="3"/>
                <c:pt idx="0">
                  <c:v>35</c:v>
                </c:pt>
                <c:pt idx="1">
                  <c:v>38</c:v>
                </c:pt>
                <c:pt idx="2">
                  <c:v>27</c:v>
                </c:pt>
              </c:numCache>
            </c:numRef>
          </c:val>
        </c:ser>
        <c:dLbls>
          <c:showLegendKey val="0"/>
          <c:showVal val="0"/>
          <c:showCatName val="0"/>
          <c:showSerName val="0"/>
          <c:showPercent val="0"/>
          <c:showBubbleSize val="0"/>
          <c:showLeaderLines val="0"/>
        </c:dLbls>
        <c:firstSliceAng val="0"/>
      </c:pieChart>
    </c:plotArea>
    <c:legend>
      <c:legendPos val="r"/>
      <c:layout>
        <c:manualLayout>
          <c:xMode val="edge"/>
          <c:yMode val="edge"/>
          <c:x val="0.58300597040754532"/>
          <c:y val="0.16200734849104201"/>
          <c:w val="0.38769000028842548"/>
          <c:h val="0.67598471485631506"/>
        </c:manualLayout>
      </c:layout>
      <c:overlay val="0"/>
      <c:txPr>
        <a:bodyPr/>
        <a:lstStyle/>
        <a:p>
          <a:pPr>
            <a:defRPr>
              <a:latin typeface="Times New Roman" pitchFamily="18" charset="0"/>
              <a:cs typeface="Times New Roman" pitchFamily="18" charset="0"/>
            </a:defRPr>
          </a:pPr>
          <a:endParaRPr lang="ru-RU"/>
        </a:p>
      </c:txPr>
    </c:legend>
    <c:plotVisOnly val="1"/>
    <c:dispBlanksAs val="gap"/>
    <c:showDLblsOverMax val="0"/>
  </c:chart>
  <c:spPr>
    <a:solidFill>
      <a:schemeClr val="bg1"/>
    </a:solidFill>
    <a:ln>
      <a:solidFill>
        <a:schemeClr val="bg1">
          <a:lumMod val="50000"/>
        </a:schemeClr>
      </a:solidFill>
    </a:ln>
    <a:scene3d>
      <a:camera prst="orthographicFront"/>
      <a:lightRig rig="threePt" dir="t"/>
    </a:scene3d>
    <a:sp3d>
      <a:bevelT/>
    </a:sp3d>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dLbl>
              <c:idx val="0"/>
              <c:layout>
                <c:manualLayout>
                  <c:x val="-0.19636282696984281"/>
                  <c:y val="-0.1450469371550418"/>
                </c:manualLayout>
              </c:layout>
              <c:showLegendKey val="0"/>
              <c:showVal val="0"/>
              <c:showCatName val="0"/>
              <c:showSerName val="0"/>
              <c:showPercent val="1"/>
              <c:showBubbleSize val="0"/>
            </c:dLbl>
            <c:dLbl>
              <c:idx val="1"/>
              <c:layout>
                <c:manualLayout>
                  <c:x val="0.10616476278895828"/>
                  <c:y val="-1.4798278864737205E-2"/>
                </c:manualLayout>
              </c:layout>
              <c:showLegendKey val="0"/>
              <c:showVal val="0"/>
              <c:showCatName val="0"/>
              <c:showSerName val="0"/>
              <c:showPercent val="1"/>
              <c:showBubbleSize val="0"/>
            </c:dLbl>
            <c:dLbl>
              <c:idx val="2"/>
              <c:layout>
                <c:manualLayout>
                  <c:x val="0.12945359466232148"/>
                  <c:y val="0.14772885203935354"/>
                </c:manualLayout>
              </c:layout>
              <c:showLegendKey val="0"/>
              <c:showVal val="0"/>
              <c:showCatName val="0"/>
              <c:showSerName val="0"/>
              <c:showPercent val="1"/>
              <c:showBubbleSize val="0"/>
            </c:dLbl>
            <c:dLbl>
              <c:idx val="3"/>
              <c:layout>
                <c:manualLayout>
                  <c:x val="9.0248460047649033E-3"/>
                  <c:y val="2.2601656674075651E-2"/>
                </c:manualLayout>
              </c:layout>
              <c:showLegendKey val="0"/>
              <c:showVal val="0"/>
              <c:showCatName val="0"/>
              <c:showSerName val="0"/>
              <c:showPercent val="1"/>
              <c:showBubbleSize val="0"/>
            </c:dLbl>
            <c:txPr>
              <a:bodyPr/>
              <a:lstStyle/>
              <a:p>
                <a:pPr>
                  <a:defRPr b="1">
                    <a:latin typeface="Times New Roman" pitchFamily="18" charset="0"/>
                    <a:cs typeface="Times New Roman" pitchFamily="18" charset="0"/>
                  </a:defRPr>
                </a:pPr>
                <a:endParaRPr lang="ru-RU"/>
              </a:p>
            </c:txPr>
            <c:showLegendKey val="0"/>
            <c:showVal val="0"/>
            <c:showCatName val="0"/>
            <c:showSerName val="0"/>
            <c:showPercent val="1"/>
            <c:showBubbleSize val="0"/>
            <c:showLeaderLines val="0"/>
          </c:dLbls>
          <c:cat>
            <c:strRef>
              <c:f>анализ!$D$34:$D$37</c:f>
              <c:strCache>
                <c:ptCount val="4"/>
                <c:pt idx="0">
                  <c:v>До 10 чел.</c:v>
                </c:pt>
                <c:pt idx="1">
                  <c:v>10-20 чел.</c:v>
                </c:pt>
                <c:pt idx="2">
                  <c:v>21-50 чел.</c:v>
                </c:pt>
                <c:pt idx="3">
                  <c:v>Более 50 чел.</c:v>
                </c:pt>
              </c:strCache>
            </c:strRef>
          </c:cat>
          <c:val>
            <c:numRef>
              <c:f>анализ!$E$34:$E$37</c:f>
              <c:numCache>
                <c:formatCode>General</c:formatCode>
                <c:ptCount val="4"/>
                <c:pt idx="0">
                  <c:v>68</c:v>
                </c:pt>
                <c:pt idx="1">
                  <c:v>9</c:v>
                </c:pt>
                <c:pt idx="2">
                  <c:v>20</c:v>
                </c:pt>
                <c:pt idx="3">
                  <c:v>3</c:v>
                </c:pt>
              </c:numCache>
            </c:numRef>
          </c:val>
        </c:ser>
        <c:dLbls>
          <c:showLegendKey val="0"/>
          <c:showVal val="0"/>
          <c:showCatName val="0"/>
          <c:showSerName val="0"/>
          <c:showPercent val="0"/>
          <c:showBubbleSize val="0"/>
          <c:showLeaderLines val="0"/>
        </c:dLbls>
        <c:firstSliceAng val="0"/>
      </c:pieChart>
    </c:plotArea>
    <c:legend>
      <c:legendPos val="r"/>
      <c:layout/>
      <c:overlay val="0"/>
      <c:txPr>
        <a:bodyPr/>
        <a:lstStyle/>
        <a:p>
          <a:pPr>
            <a:defRPr>
              <a:latin typeface="Times New Roman" pitchFamily="18" charset="0"/>
              <a:cs typeface="Times New Roman" pitchFamily="18" charset="0"/>
            </a:defRPr>
          </a:pPr>
          <a:endParaRPr lang="ru-RU"/>
        </a:p>
      </c:txPr>
    </c:legend>
    <c:plotVisOnly val="1"/>
    <c:dispBlanksAs val="gap"/>
    <c:showDLblsOverMax val="0"/>
  </c:chart>
  <c:spPr>
    <a:solidFill>
      <a:schemeClr val="bg1"/>
    </a:solidFill>
    <a:ln>
      <a:solidFill>
        <a:schemeClr val="bg1">
          <a:lumMod val="50000"/>
        </a:schemeClr>
      </a:solidFill>
    </a:ln>
    <a:scene3d>
      <a:camera prst="orthographicFront"/>
      <a:lightRig rig="threePt" dir="t"/>
    </a:scene3d>
    <a:sp3d>
      <a:bevelT/>
    </a:sp3d>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7430082475645599E-2"/>
          <c:y val="9.556661579847614E-2"/>
          <c:w val="0.40828692502822622"/>
          <c:h val="0.83285854951849625"/>
        </c:manualLayout>
      </c:layout>
      <c:pieChart>
        <c:varyColors val="1"/>
        <c:ser>
          <c:idx val="0"/>
          <c:order val="0"/>
          <c:dLbls>
            <c:dLbl>
              <c:idx val="0"/>
              <c:layout>
                <c:manualLayout>
                  <c:x val="-0.1591750469393573"/>
                  <c:y val="3.9558501234120427E-2"/>
                </c:manualLayout>
              </c:layout>
              <c:showLegendKey val="0"/>
              <c:showVal val="0"/>
              <c:showCatName val="0"/>
              <c:showSerName val="0"/>
              <c:showPercent val="1"/>
              <c:showBubbleSize val="0"/>
            </c:dLbl>
            <c:dLbl>
              <c:idx val="1"/>
              <c:layout>
                <c:manualLayout>
                  <c:x val="1.8707422808104043E-2"/>
                  <c:y val="-0.19339194359245679"/>
                </c:manualLayout>
              </c:layout>
              <c:showLegendKey val="0"/>
              <c:showVal val="0"/>
              <c:showCatName val="0"/>
              <c:showSerName val="0"/>
              <c:showPercent val="1"/>
              <c:showBubbleSize val="0"/>
            </c:dLbl>
            <c:dLbl>
              <c:idx val="2"/>
              <c:layout>
                <c:manualLayout>
                  <c:x val="0.13966916354556805"/>
                  <c:y val="7.9259427315168385E-2"/>
                </c:manualLayout>
              </c:layout>
              <c:showLegendKey val="0"/>
              <c:showVal val="0"/>
              <c:showCatName val="0"/>
              <c:showSerName val="0"/>
              <c:showPercent val="1"/>
              <c:showBubbleSize val="0"/>
            </c:dLbl>
            <c:txPr>
              <a:bodyPr/>
              <a:lstStyle/>
              <a:p>
                <a:pPr>
                  <a:defRPr sz="1050" b="1">
                    <a:latin typeface="Times New Roman" pitchFamily="18" charset="0"/>
                    <a:cs typeface="Times New Roman" pitchFamily="18" charset="0"/>
                  </a:defRPr>
                </a:pPr>
                <a:endParaRPr lang="ru-RU"/>
              </a:p>
            </c:txPr>
            <c:showLegendKey val="0"/>
            <c:showVal val="0"/>
            <c:showCatName val="0"/>
            <c:showSerName val="0"/>
            <c:showPercent val="1"/>
            <c:showBubbleSize val="0"/>
            <c:showLeaderLines val="0"/>
          </c:dLbls>
          <c:cat>
            <c:strRef>
              <c:f>анализ!$A$45:$A$47</c:f>
              <c:strCache>
                <c:ptCount val="3"/>
                <c:pt idx="0">
                  <c:v>Прибыль</c:v>
                </c:pt>
                <c:pt idx="1">
                  <c:v>Убыток</c:v>
                </c:pt>
                <c:pt idx="2">
                  <c:v>Не получит ни прибыли, ни убытка</c:v>
                </c:pt>
              </c:strCache>
            </c:strRef>
          </c:cat>
          <c:val>
            <c:numRef>
              <c:f>анализ!$B$45:$B$47</c:f>
              <c:numCache>
                <c:formatCode>0</c:formatCode>
                <c:ptCount val="3"/>
                <c:pt idx="0">
                  <c:v>44.12</c:v>
                </c:pt>
                <c:pt idx="1">
                  <c:v>14.71</c:v>
                </c:pt>
                <c:pt idx="2">
                  <c:v>41.18</c:v>
                </c:pt>
              </c:numCache>
            </c:numRef>
          </c:val>
        </c:ser>
        <c:dLbls>
          <c:showLegendKey val="0"/>
          <c:showVal val="0"/>
          <c:showCatName val="0"/>
          <c:showSerName val="0"/>
          <c:showPercent val="0"/>
          <c:showBubbleSize val="0"/>
          <c:showLeaderLines val="0"/>
        </c:dLbls>
        <c:firstSliceAng val="0"/>
      </c:pieChart>
    </c:plotArea>
    <c:legend>
      <c:legendPos val="r"/>
      <c:layout>
        <c:manualLayout>
          <c:xMode val="edge"/>
          <c:yMode val="edge"/>
          <c:x val="0.52893971118778693"/>
          <c:y val="0.26676356425483272"/>
          <c:w val="0.435868058627503"/>
          <c:h val="0.47727139488334197"/>
        </c:manualLayout>
      </c:layout>
      <c:overlay val="0"/>
      <c:txPr>
        <a:bodyPr/>
        <a:lstStyle/>
        <a:p>
          <a:pPr>
            <a:defRPr sz="1200">
              <a:latin typeface="Times New Roman" pitchFamily="18" charset="0"/>
              <a:cs typeface="Times New Roman" pitchFamily="18" charset="0"/>
            </a:defRPr>
          </a:pPr>
          <a:endParaRPr lang="ru-RU"/>
        </a:p>
      </c:txPr>
    </c:legend>
    <c:plotVisOnly val="1"/>
    <c:dispBlanksAs val="gap"/>
    <c:showDLblsOverMax val="0"/>
  </c:chart>
  <c:spPr>
    <a:ln>
      <a:solidFill>
        <a:schemeClr val="bg1">
          <a:lumMod val="75000"/>
        </a:schemeClr>
      </a:solidFill>
    </a:ln>
    <a:scene3d>
      <a:camera prst="orthographicFront"/>
      <a:lightRig rig="threePt" dir="t"/>
    </a:scene3d>
    <a:sp3d>
      <a:bevelT prst="angle"/>
    </a:sp3d>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6620895353366739E-2"/>
          <c:y val="5.4119513861878632E-2"/>
          <c:w val="0.92675820929326658"/>
          <c:h val="0.48125651797294722"/>
        </c:manualLayout>
      </c:layout>
      <c:barChart>
        <c:barDir val="col"/>
        <c:grouping val="clustered"/>
        <c:varyColors val="0"/>
        <c:ser>
          <c:idx val="0"/>
          <c:order val="0"/>
          <c:invertIfNegative val="0"/>
          <c:dLbls>
            <c:txPr>
              <a:bodyPr/>
              <a:lstStyle/>
              <a:p>
                <a:pPr>
                  <a:defRPr b="1">
                    <a:latin typeface="Times New Roman" pitchFamily="18" charset="0"/>
                    <a:cs typeface="Times New Roman" pitchFamily="18" charset="0"/>
                  </a:defRPr>
                </a:pPr>
                <a:endParaRPr lang="ru-RU"/>
              </a:p>
            </c:txPr>
            <c:showLegendKey val="0"/>
            <c:showVal val="1"/>
            <c:showCatName val="0"/>
            <c:showSerName val="0"/>
            <c:showPercent val="0"/>
            <c:showBubbleSize val="0"/>
            <c:showLeaderLines val="0"/>
          </c:dLbls>
          <c:cat>
            <c:strRef>
              <c:f>анализ!$A$67:$A$71</c:f>
              <c:strCache>
                <c:ptCount val="5"/>
                <c:pt idx="0">
                  <c:v>Задолженность по кредитам</c:v>
                </c:pt>
                <c:pt idx="1">
                  <c:v>Задолженность перед поставщиками</c:v>
                </c:pt>
                <c:pt idx="2">
                  <c:v>Задолженность по аренде и коммунальным платежам</c:v>
                </c:pt>
                <c:pt idx="3">
                  <c:v>Задолженность по налогам и сборам</c:v>
                </c:pt>
                <c:pt idx="4">
                  <c:v>Задолженность по заработной плате</c:v>
                </c:pt>
              </c:strCache>
            </c:strRef>
          </c:cat>
          <c:val>
            <c:numRef>
              <c:f>анализ!$B$67:$B$71</c:f>
              <c:numCache>
                <c:formatCode>0</c:formatCode>
                <c:ptCount val="5"/>
                <c:pt idx="0">
                  <c:v>35.29</c:v>
                </c:pt>
                <c:pt idx="1">
                  <c:v>11.76</c:v>
                </c:pt>
                <c:pt idx="2">
                  <c:v>11.76</c:v>
                </c:pt>
                <c:pt idx="3">
                  <c:v>8.82</c:v>
                </c:pt>
                <c:pt idx="4">
                  <c:v>8.82</c:v>
                </c:pt>
              </c:numCache>
            </c:numRef>
          </c:val>
        </c:ser>
        <c:dLbls>
          <c:showLegendKey val="0"/>
          <c:showVal val="0"/>
          <c:showCatName val="0"/>
          <c:showSerName val="0"/>
          <c:showPercent val="0"/>
          <c:showBubbleSize val="0"/>
        </c:dLbls>
        <c:gapWidth val="150"/>
        <c:axId val="28734208"/>
        <c:axId val="28735744"/>
      </c:barChart>
      <c:catAx>
        <c:axId val="28734208"/>
        <c:scaling>
          <c:orientation val="minMax"/>
        </c:scaling>
        <c:delete val="0"/>
        <c:axPos val="b"/>
        <c:majorTickMark val="out"/>
        <c:minorTickMark val="none"/>
        <c:tickLblPos val="nextTo"/>
        <c:txPr>
          <a:bodyPr rot="-5400000" vert="horz"/>
          <a:lstStyle/>
          <a:p>
            <a:pPr>
              <a:defRPr sz="900" b="0">
                <a:latin typeface="Times New Roman" pitchFamily="18" charset="0"/>
                <a:cs typeface="Times New Roman" pitchFamily="18" charset="0"/>
              </a:defRPr>
            </a:pPr>
            <a:endParaRPr lang="ru-RU"/>
          </a:p>
        </c:txPr>
        <c:crossAx val="28735744"/>
        <c:crosses val="autoZero"/>
        <c:auto val="1"/>
        <c:lblAlgn val="ctr"/>
        <c:lblOffset val="100"/>
        <c:noMultiLvlLbl val="0"/>
      </c:catAx>
      <c:valAx>
        <c:axId val="28735744"/>
        <c:scaling>
          <c:orientation val="minMax"/>
        </c:scaling>
        <c:delete val="1"/>
        <c:axPos val="l"/>
        <c:majorGridlines>
          <c:spPr>
            <a:ln>
              <a:noFill/>
            </a:ln>
          </c:spPr>
        </c:majorGridlines>
        <c:numFmt formatCode="0" sourceLinked="1"/>
        <c:majorTickMark val="out"/>
        <c:minorTickMark val="none"/>
        <c:tickLblPos val="nextTo"/>
        <c:crossAx val="28734208"/>
        <c:crosses val="autoZero"/>
        <c:crossBetween val="between"/>
      </c:valAx>
    </c:plotArea>
    <c:plotVisOnly val="1"/>
    <c:dispBlanksAs val="gap"/>
    <c:showDLblsOverMax val="0"/>
  </c:chart>
  <c:spPr>
    <a:ln>
      <a:solidFill>
        <a:schemeClr val="bg1">
          <a:lumMod val="75000"/>
        </a:schemeClr>
      </a:solidFill>
    </a:ln>
    <a:scene3d>
      <a:camera prst="orthographicFront"/>
      <a:lightRig rig="threePt" dir="t"/>
    </a:scene3d>
    <a:sp3d>
      <a:bevelT/>
    </a:sp3d>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3950726152248847"/>
          <c:y val="6.2499564032773576E-2"/>
          <c:w val="0.3482549790139563"/>
          <c:h val="0.85728316385252723"/>
        </c:manualLayout>
      </c:layout>
      <c:pieChart>
        <c:varyColors val="1"/>
        <c:ser>
          <c:idx val="0"/>
          <c:order val="0"/>
          <c:dPt>
            <c:idx val="1"/>
            <c:bubble3D val="0"/>
            <c:explosion val="12"/>
          </c:dPt>
          <c:dLbls>
            <c:dLbl>
              <c:idx val="0"/>
              <c:layout>
                <c:manualLayout>
                  <c:x val="-0.13714801763213047"/>
                  <c:y val="-0.2161100004603814"/>
                </c:manualLayout>
              </c:layout>
              <c:showLegendKey val="0"/>
              <c:showVal val="0"/>
              <c:showCatName val="0"/>
              <c:showSerName val="0"/>
              <c:showPercent val="1"/>
              <c:showBubbleSize val="0"/>
            </c:dLbl>
            <c:dLbl>
              <c:idx val="1"/>
              <c:layout>
                <c:manualLayout>
                  <c:x val="0.11345130025060839"/>
                  <c:y val="0.22430060393667942"/>
                </c:manualLayout>
              </c:layout>
              <c:showLegendKey val="0"/>
              <c:showVal val="0"/>
              <c:showCatName val="0"/>
              <c:showSerName val="0"/>
              <c:showPercent val="1"/>
              <c:showBubbleSize val="0"/>
            </c:dLbl>
            <c:txPr>
              <a:bodyPr/>
              <a:lstStyle/>
              <a:p>
                <a:pPr>
                  <a:defRPr b="1">
                    <a:latin typeface="Times New Roman" pitchFamily="18" charset="0"/>
                    <a:cs typeface="Times New Roman" pitchFamily="18" charset="0"/>
                  </a:defRPr>
                </a:pPr>
                <a:endParaRPr lang="ru-RU"/>
              </a:p>
            </c:txPr>
            <c:showLegendKey val="0"/>
            <c:showVal val="0"/>
            <c:showCatName val="0"/>
            <c:showSerName val="0"/>
            <c:showPercent val="1"/>
            <c:showBubbleSize val="0"/>
            <c:showLeaderLines val="0"/>
          </c:dLbls>
          <c:cat>
            <c:strRef>
              <c:f>анализ!$A$56:$A$57</c:f>
              <c:strCache>
                <c:ptCount val="2"/>
                <c:pt idx="0">
                  <c:v>Да</c:v>
                </c:pt>
                <c:pt idx="1">
                  <c:v>Нет</c:v>
                </c:pt>
              </c:strCache>
            </c:strRef>
          </c:cat>
          <c:val>
            <c:numRef>
              <c:f>анализ!$B$56:$B$57</c:f>
              <c:numCache>
                <c:formatCode>0</c:formatCode>
                <c:ptCount val="2"/>
                <c:pt idx="0">
                  <c:v>73.53</c:v>
                </c:pt>
                <c:pt idx="1">
                  <c:v>26.47</c:v>
                </c:pt>
              </c:numCache>
            </c:numRef>
          </c:val>
        </c:ser>
        <c:dLbls>
          <c:showLegendKey val="0"/>
          <c:showVal val="0"/>
          <c:showCatName val="0"/>
          <c:showSerName val="0"/>
          <c:showPercent val="0"/>
          <c:showBubbleSize val="0"/>
          <c:showLeaderLines val="0"/>
        </c:dLbls>
        <c:firstSliceAng val="0"/>
      </c:pieChart>
    </c:plotArea>
    <c:legend>
      <c:legendPos val="r"/>
      <c:layout>
        <c:manualLayout>
          <c:xMode val="edge"/>
          <c:yMode val="edge"/>
          <c:x val="0.66892490022703244"/>
          <c:y val="0.26998717907580527"/>
          <c:w val="0.20152042554686694"/>
          <c:h val="0.50431991205320337"/>
        </c:manualLayout>
      </c:layout>
      <c:overlay val="0"/>
      <c:txPr>
        <a:bodyPr/>
        <a:lstStyle/>
        <a:p>
          <a:pPr>
            <a:defRPr sz="1200">
              <a:latin typeface="Times New Roman" pitchFamily="18" charset="0"/>
              <a:cs typeface="Times New Roman" pitchFamily="18" charset="0"/>
            </a:defRPr>
          </a:pPr>
          <a:endParaRPr lang="ru-RU"/>
        </a:p>
      </c:txPr>
    </c:legend>
    <c:plotVisOnly val="1"/>
    <c:dispBlanksAs val="gap"/>
    <c:showDLblsOverMax val="0"/>
  </c:chart>
  <c:spPr>
    <a:ln>
      <a:solidFill>
        <a:schemeClr val="bg1">
          <a:lumMod val="75000"/>
        </a:schemeClr>
      </a:solid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714496083244419"/>
          <c:y val="0"/>
          <c:w val="0.34818563136590691"/>
          <c:h val="0.93773702343029974"/>
        </c:manualLayout>
      </c:layout>
      <c:pieChart>
        <c:varyColors val="1"/>
        <c:ser>
          <c:idx val="0"/>
          <c:order val="0"/>
          <c:explosion val="12"/>
          <c:dLbls>
            <c:dLbl>
              <c:idx val="0"/>
              <c:layout>
                <c:manualLayout>
                  <c:x val="-0.12527339010262475"/>
                  <c:y val="8.4899272449054888E-2"/>
                </c:manualLayout>
              </c:layout>
              <c:showLegendKey val="0"/>
              <c:showVal val="0"/>
              <c:showCatName val="0"/>
              <c:showSerName val="0"/>
              <c:showPercent val="1"/>
              <c:showBubbleSize val="0"/>
            </c:dLbl>
            <c:dLbl>
              <c:idx val="1"/>
              <c:layout>
                <c:manualLayout>
                  <c:x val="6.0763401016444799E-2"/>
                  <c:y val="-0.17398302328760021"/>
                </c:manualLayout>
              </c:layout>
              <c:showLegendKey val="0"/>
              <c:showVal val="0"/>
              <c:showCatName val="0"/>
              <c:showSerName val="0"/>
              <c:showPercent val="1"/>
              <c:showBubbleSize val="0"/>
            </c:dLbl>
            <c:dLbl>
              <c:idx val="2"/>
              <c:layout>
                <c:manualLayout>
                  <c:x val="0.10997116878081084"/>
                  <c:y val="0.16384192773507153"/>
                </c:manualLayout>
              </c:layout>
              <c:showLegendKey val="0"/>
              <c:showVal val="0"/>
              <c:showCatName val="0"/>
              <c:showSerName val="0"/>
              <c:showPercent val="1"/>
              <c:showBubbleSize val="0"/>
            </c:dLbl>
            <c:txPr>
              <a:bodyPr/>
              <a:lstStyle/>
              <a:p>
                <a:pPr>
                  <a:defRPr b="1">
                    <a:latin typeface="Times New Roman" pitchFamily="18" charset="0"/>
                    <a:cs typeface="Times New Roman" pitchFamily="18" charset="0"/>
                  </a:defRPr>
                </a:pPr>
                <a:endParaRPr lang="ru-RU"/>
              </a:p>
            </c:txPr>
            <c:showLegendKey val="0"/>
            <c:showVal val="0"/>
            <c:showCatName val="0"/>
            <c:showSerName val="0"/>
            <c:showPercent val="1"/>
            <c:showBubbleSize val="0"/>
            <c:showLeaderLines val="0"/>
          </c:dLbls>
          <c:cat>
            <c:strRef>
              <c:f>анализ!$A$78:$A$80</c:f>
              <c:strCache>
                <c:ptCount val="3"/>
                <c:pt idx="0">
                  <c:v>Да</c:v>
                </c:pt>
                <c:pt idx="1">
                  <c:v>Нет</c:v>
                </c:pt>
                <c:pt idx="2">
                  <c:v>Затр. отв.</c:v>
                </c:pt>
              </c:strCache>
            </c:strRef>
          </c:cat>
          <c:val>
            <c:numRef>
              <c:f>анализ!$B$78:$B$80</c:f>
              <c:numCache>
                <c:formatCode>0</c:formatCode>
                <c:ptCount val="3"/>
                <c:pt idx="0">
                  <c:v>41.18</c:v>
                </c:pt>
                <c:pt idx="1">
                  <c:v>26.47</c:v>
                </c:pt>
                <c:pt idx="2">
                  <c:v>32.35</c:v>
                </c:pt>
              </c:numCache>
            </c:numRef>
          </c:val>
        </c:ser>
        <c:dLbls>
          <c:showLegendKey val="0"/>
          <c:showVal val="0"/>
          <c:showCatName val="0"/>
          <c:showSerName val="0"/>
          <c:showPercent val="0"/>
          <c:showBubbleSize val="0"/>
          <c:showLeaderLines val="0"/>
        </c:dLbls>
        <c:firstSliceAng val="0"/>
      </c:pieChart>
    </c:plotArea>
    <c:legend>
      <c:legendPos val="r"/>
      <c:layout>
        <c:manualLayout>
          <c:xMode val="edge"/>
          <c:yMode val="edge"/>
          <c:x val="0.67016355481199252"/>
          <c:y val="0.26609653443180803"/>
          <c:w val="0.19496580989911796"/>
          <c:h val="0.50771068891894822"/>
        </c:manualLayout>
      </c:layout>
      <c:overlay val="0"/>
      <c:txPr>
        <a:bodyPr/>
        <a:lstStyle/>
        <a:p>
          <a:pPr>
            <a:defRPr>
              <a:latin typeface="Times New Roman" pitchFamily="18" charset="0"/>
              <a:cs typeface="Times New Roman" pitchFamily="18" charset="0"/>
            </a:defRPr>
          </a:pPr>
          <a:endParaRPr lang="ru-RU"/>
        </a:p>
      </c:txPr>
    </c:legend>
    <c:plotVisOnly val="1"/>
    <c:dispBlanksAs val="gap"/>
    <c:showDLblsOverMax val="0"/>
  </c:chart>
  <c:spPr>
    <a:ln>
      <a:solidFill>
        <a:schemeClr val="bg1">
          <a:lumMod val="75000"/>
        </a:schemeClr>
      </a:solid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5048402732592675"/>
          <c:y val="1.2821583359963001E-2"/>
          <c:w val="0.47588262318372748"/>
          <c:h val="0.97435683328007394"/>
        </c:manualLayout>
      </c:layout>
      <c:barChart>
        <c:barDir val="bar"/>
        <c:grouping val="clustered"/>
        <c:varyColors val="0"/>
        <c:ser>
          <c:idx val="0"/>
          <c:order val="0"/>
          <c:invertIfNegative val="0"/>
          <c:dLbls>
            <c:txPr>
              <a:bodyPr/>
              <a:lstStyle/>
              <a:p>
                <a:pPr>
                  <a:defRPr b="1">
                    <a:latin typeface="Times New Roman" pitchFamily="18" charset="0"/>
                    <a:cs typeface="Times New Roman" pitchFamily="18" charset="0"/>
                  </a:defRPr>
                </a:pPr>
                <a:endParaRPr lang="ru-RU"/>
              </a:p>
            </c:txPr>
            <c:showLegendKey val="0"/>
            <c:showVal val="1"/>
            <c:showCatName val="0"/>
            <c:showSerName val="0"/>
            <c:showPercent val="0"/>
            <c:showBubbleSize val="0"/>
            <c:showLeaderLines val="0"/>
          </c:dLbls>
          <c:cat>
            <c:strRef>
              <c:f>анализ!$A$110:$A$118</c:f>
              <c:strCache>
                <c:ptCount val="9"/>
                <c:pt idx="0">
                  <c:v>степень защиты инвесторов</c:v>
                </c:pt>
                <c:pt idx="1">
                  <c:v>получение разрешения на строительство</c:v>
                </c:pt>
                <c:pt idx="2">
                  <c:v>налогообложение</c:v>
                </c:pt>
                <c:pt idx="3">
                  <c:v>международная торговля</c:v>
                </c:pt>
                <c:pt idx="4">
                  <c:v>ликвидация предприятия</c:v>
                </c:pt>
                <c:pt idx="5">
                  <c:v>кредитование</c:v>
                </c:pt>
                <c:pt idx="6">
                  <c:v>обеспечение исполнения контрактов</c:v>
                </c:pt>
                <c:pt idx="7">
                  <c:v>регистрация собственности</c:v>
                </c:pt>
                <c:pt idx="8">
                  <c:v>регистрация предприятия</c:v>
                </c:pt>
              </c:strCache>
            </c:strRef>
          </c:cat>
          <c:val>
            <c:numRef>
              <c:f>анализ!$B$110:$B$118</c:f>
              <c:numCache>
                <c:formatCode>0.0</c:formatCode>
                <c:ptCount val="9"/>
                <c:pt idx="0">
                  <c:v>2.4998999999999998</c:v>
                </c:pt>
                <c:pt idx="1">
                  <c:v>2.4999000000000002</c:v>
                </c:pt>
                <c:pt idx="2">
                  <c:v>2.5880999999999998</c:v>
                </c:pt>
                <c:pt idx="3">
                  <c:v>2.6764676467646766</c:v>
                </c:pt>
                <c:pt idx="4">
                  <c:v>2.7058705870587065</c:v>
                </c:pt>
                <c:pt idx="5">
                  <c:v>2.8233000000000001</c:v>
                </c:pt>
                <c:pt idx="6">
                  <c:v>2.823482348234823</c:v>
                </c:pt>
                <c:pt idx="7">
                  <c:v>2.9410941094109408</c:v>
                </c:pt>
                <c:pt idx="8">
                  <c:v>3.5293999999999999</c:v>
                </c:pt>
              </c:numCache>
            </c:numRef>
          </c:val>
        </c:ser>
        <c:dLbls>
          <c:showLegendKey val="0"/>
          <c:showVal val="0"/>
          <c:showCatName val="0"/>
          <c:showSerName val="0"/>
          <c:showPercent val="0"/>
          <c:showBubbleSize val="0"/>
        </c:dLbls>
        <c:gapWidth val="150"/>
        <c:axId val="29162880"/>
        <c:axId val="29299840"/>
      </c:barChart>
      <c:catAx>
        <c:axId val="29162880"/>
        <c:scaling>
          <c:orientation val="minMax"/>
        </c:scaling>
        <c:delete val="0"/>
        <c:axPos val="l"/>
        <c:majorTickMark val="out"/>
        <c:minorTickMark val="none"/>
        <c:tickLblPos val="nextTo"/>
        <c:txPr>
          <a:bodyPr/>
          <a:lstStyle/>
          <a:p>
            <a:pPr>
              <a:defRPr sz="800">
                <a:latin typeface="Times New Roman" pitchFamily="18" charset="0"/>
                <a:cs typeface="Times New Roman" pitchFamily="18" charset="0"/>
              </a:defRPr>
            </a:pPr>
            <a:endParaRPr lang="ru-RU"/>
          </a:p>
        </c:txPr>
        <c:crossAx val="29299840"/>
        <c:crosses val="autoZero"/>
        <c:auto val="1"/>
        <c:lblAlgn val="ctr"/>
        <c:lblOffset val="100"/>
        <c:noMultiLvlLbl val="0"/>
      </c:catAx>
      <c:valAx>
        <c:axId val="29299840"/>
        <c:scaling>
          <c:orientation val="minMax"/>
        </c:scaling>
        <c:delete val="1"/>
        <c:axPos val="b"/>
        <c:numFmt formatCode="0.0" sourceLinked="1"/>
        <c:majorTickMark val="out"/>
        <c:minorTickMark val="none"/>
        <c:tickLblPos val="nextTo"/>
        <c:crossAx val="29162880"/>
        <c:crosses val="autoZero"/>
        <c:crossBetween val="between"/>
      </c:valAx>
    </c:plotArea>
    <c:plotVisOnly val="1"/>
    <c:dispBlanksAs val="gap"/>
    <c:showDLblsOverMax val="0"/>
  </c:chart>
  <c:spPr>
    <a:ln>
      <a:solidFill>
        <a:schemeClr val="bg1">
          <a:lumMod val="75000"/>
        </a:schemeClr>
      </a:solid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5499578426624122E-2"/>
          <c:y val="8.103088454172018E-2"/>
          <c:w val="0.72366004973498566"/>
          <c:h val="0.78257911386898404"/>
        </c:manualLayout>
      </c:layout>
      <c:barChart>
        <c:barDir val="col"/>
        <c:grouping val="clustered"/>
        <c:varyColors val="0"/>
        <c:ser>
          <c:idx val="0"/>
          <c:order val="0"/>
          <c:tx>
            <c:strRef>
              <c:f>анализ!$B$207</c:f>
              <c:strCache>
                <c:ptCount val="1"/>
                <c:pt idx="0">
                  <c:v>2 кв. 2012</c:v>
                </c:pt>
              </c:strCache>
            </c:strRef>
          </c:tx>
          <c:invertIfNegative val="0"/>
          <c:dLbls>
            <c:txPr>
              <a:bodyPr/>
              <a:lstStyle/>
              <a:p>
                <a:pPr>
                  <a:defRPr b="1"/>
                </a:pPr>
                <a:endParaRPr lang="ru-RU"/>
              </a:p>
            </c:txPr>
            <c:showLegendKey val="0"/>
            <c:showVal val="1"/>
            <c:showCatName val="0"/>
            <c:showSerName val="0"/>
            <c:showPercent val="0"/>
            <c:showBubbleSize val="0"/>
            <c:showLeaderLines val="0"/>
          </c:dLbls>
          <c:cat>
            <c:numRef>
              <c:f>анализ!$A$208:$A$212</c:f>
              <c:numCache>
                <c:formatCode>General</c:formatCode>
                <c:ptCount val="5"/>
                <c:pt idx="0">
                  <c:v>1</c:v>
                </c:pt>
                <c:pt idx="1">
                  <c:v>2</c:v>
                </c:pt>
                <c:pt idx="2">
                  <c:v>3</c:v>
                </c:pt>
                <c:pt idx="3">
                  <c:v>4</c:v>
                </c:pt>
                <c:pt idx="4">
                  <c:v>5</c:v>
                </c:pt>
              </c:numCache>
            </c:numRef>
          </c:cat>
          <c:val>
            <c:numRef>
              <c:f>анализ!$B$208:$B$212</c:f>
              <c:numCache>
                <c:formatCode>General</c:formatCode>
                <c:ptCount val="5"/>
                <c:pt idx="0">
                  <c:v>6</c:v>
                </c:pt>
                <c:pt idx="1">
                  <c:v>11</c:v>
                </c:pt>
                <c:pt idx="2">
                  <c:v>37</c:v>
                </c:pt>
                <c:pt idx="3">
                  <c:v>23</c:v>
                </c:pt>
                <c:pt idx="4">
                  <c:v>2</c:v>
                </c:pt>
              </c:numCache>
            </c:numRef>
          </c:val>
        </c:ser>
        <c:ser>
          <c:idx val="1"/>
          <c:order val="1"/>
          <c:tx>
            <c:strRef>
              <c:f>анализ!$C$207</c:f>
              <c:strCache>
                <c:ptCount val="1"/>
                <c:pt idx="0">
                  <c:v>1 кв. 2013</c:v>
                </c:pt>
              </c:strCache>
            </c:strRef>
          </c:tx>
          <c:invertIfNegative val="0"/>
          <c:dLbls>
            <c:txPr>
              <a:bodyPr/>
              <a:lstStyle/>
              <a:p>
                <a:pPr>
                  <a:defRPr b="1"/>
                </a:pPr>
                <a:endParaRPr lang="ru-RU"/>
              </a:p>
            </c:txPr>
            <c:showLegendKey val="0"/>
            <c:showVal val="1"/>
            <c:showCatName val="0"/>
            <c:showSerName val="0"/>
            <c:showPercent val="0"/>
            <c:showBubbleSize val="0"/>
            <c:showLeaderLines val="0"/>
          </c:dLbls>
          <c:cat>
            <c:numRef>
              <c:f>анализ!$A$208:$A$212</c:f>
              <c:numCache>
                <c:formatCode>General</c:formatCode>
                <c:ptCount val="5"/>
                <c:pt idx="0">
                  <c:v>1</c:v>
                </c:pt>
                <c:pt idx="1">
                  <c:v>2</c:v>
                </c:pt>
                <c:pt idx="2">
                  <c:v>3</c:v>
                </c:pt>
                <c:pt idx="3">
                  <c:v>4</c:v>
                </c:pt>
                <c:pt idx="4">
                  <c:v>5</c:v>
                </c:pt>
              </c:numCache>
            </c:numRef>
          </c:cat>
          <c:val>
            <c:numRef>
              <c:f>анализ!$C$208:$C$212</c:f>
              <c:numCache>
                <c:formatCode>General</c:formatCode>
                <c:ptCount val="5"/>
                <c:pt idx="0">
                  <c:v>13</c:v>
                </c:pt>
                <c:pt idx="1">
                  <c:v>12</c:v>
                </c:pt>
                <c:pt idx="2">
                  <c:v>5</c:v>
                </c:pt>
                <c:pt idx="3">
                  <c:v>5</c:v>
                </c:pt>
                <c:pt idx="4">
                  <c:v>32</c:v>
                </c:pt>
              </c:numCache>
            </c:numRef>
          </c:val>
        </c:ser>
        <c:ser>
          <c:idx val="2"/>
          <c:order val="2"/>
          <c:tx>
            <c:strRef>
              <c:f>анализ!$D$207</c:f>
              <c:strCache>
                <c:ptCount val="1"/>
                <c:pt idx="0">
                  <c:v>2 кв. 2013</c:v>
                </c:pt>
              </c:strCache>
            </c:strRef>
          </c:tx>
          <c:invertIfNegative val="0"/>
          <c:dLbls>
            <c:txPr>
              <a:bodyPr/>
              <a:lstStyle/>
              <a:p>
                <a:pPr>
                  <a:defRPr b="1"/>
                </a:pPr>
                <a:endParaRPr lang="ru-RU"/>
              </a:p>
            </c:txPr>
            <c:showLegendKey val="0"/>
            <c:showVal val="1"/>
            <c:showCatName val="0"/>
            <c:showSerName val="0"/>
            <c:showPercent val="0"/>
            <c:showBubbleSize val="0"/>
            <c:showLeaderLines val="0"/>
          </c:dLbls>
          <c:cat>
            <c:numRef>
              <c:f>анализ!$A$208:$A$212</c:f>
              <c:numCache>
                <c:formatCode>General</c:formatCode>
                <c:ptCount val="5"/>
                <c:pt idx="0">
                  <c:v>1</c:v>
                </c:pt>
                <c:pt idx="1">
                  <c:v>2</c:v>
                </c:pt>
                <c:pt idx="2">
                  <c:v>3</c:v>
                </c:pt>
                <c:pt idx="3">
                  <c:v>4</c:v>
                </c:pt>
                <c:pt idx="4">
                  <c:v>5</c:v>
                </c:pt>
              </c:numCache>
            </c:numRef>
          </c:cat>
          <c:val>
            <c:numRef>
              <c:f>анализ!$D$208:$D$212</c:f>
              <c:numCache>
                <c:formatCode>General</c:formatCode>
                <c:ptCount val="5"/>
                <c:pt idx="0">
                  <c:v>6</c:v>
                </c:pt>
                <c:pt idx="1">
                  <c:v>6</c:v>
                </c:pt>
                <c:pt idx="2">
                  <c:v>35</c:v>
                </c:pt>
                <c:pt idx="3">
                  <c:v>6</c:v>
                </c:pt>
                <c:pt idx="4">
                  <c:v>15</c:v>
                </c:pt>
              </c:numCache>
            </c:numRef>
          </c:val>
        </c:ser>
        <c:dLbls>
          <c:showLegendKey val="0"/>
          <c:showVal val="0"/>
          <c:showCatName val="0"/>
          <c:showSerName val="0"/>
          <c:showPercent val="0"/>
          <c:showBubbleSize val="0"/>
        </c:dLbls>
        <c:gapWidth val="150"/>
        <c:axId val="31308800"/>
        <c:axId val="31204096"/>
      </c:barChart>
      <c:catAx>
        <c:axId val="31308800"/>
        <c:scaling>
          <c:orientation val="minMax"/>
        </c:scaling>
        <c:delete val="0"/>
        <c:axPos val="b"/>
        <c:numFmt formatCode="General" sourceLinked="1"/>
        <c:majorTickMark val="out"/>
        <c:minorTickMark val="none"/>
        <c:tickLblPos val="nextTo"/>
        <c:crossAx val="31204096"/>
        <c:crosses val="autoZero"/>
        <c:auto val="1"/>
        <c:lblAlgn val="ctr"/>
        <c:lblOffset val="100"/>
        <c:noMultiLvlLbl val="0"/>
      </c:catAx>
      <c:valAx>
        <c:axId val="31204096"/>
        <c:scaling>
          <c:orientation val="minMax"/>
        </c:scaling>
        <c:delete val="1"/>
        <c:axPos val="l"/>
        <c:numFmt formatCode="General" sourceLinked="1"/>
        <c:majorTickMark val="out"/>
        <c:minorTickMark val="none"/>
        <c:tickLblPos val="nextTo"/>
        <c:crossAx val="31308800"/>
        <c:crosses val="autoZero"/>
        <c:crossBetween val="between"/>
      </c:valAx>
    </c:plotArea>
    <c:legend>
      <c:legendPos val="r"/>
      <c:layout>
        <c:manualLayout>
          <c:xMode val="edge"/>
          <c:yMode val="edge"/>
          <c:x val="0.75925161704772592"/>
          <c:y val="0.30755599947564838"/>
          <c:w val="0.20290029268729012"/>
          <c:h val="0.39962030911223329"/>
        </c:manualLayout>
      </c:layout>
      <c:overlay val="0"/>
      <c:txPr>
        <a:bodyPr/>
        <a:lstStyle/>
        <a:p>
          <a:pPr>
            <a:defRPr b="0"/>
          </a:pPr>
          <a:endParaRPr lang="ru-RU"/>
        </a:p>
      </c:txPr>
    </c:legend>
    <c:plotVisOnly val="1"/>
    <c:dispBlanksAs val="gap"/>
    <c:showDLblsOverMax val="0"/>
  </c:chart>
  <c:spPr>
    <a:ln>
      <a:solidFill>
        <a:schemeClr val="bg1">
          <a:lumMod val="75000"/>
        </a:schemeClr>
      </a:solidFill>
    </a:ln>
  </c:spPr>
  <c:txPr>
    <a:bodyPr/>
    <a:lstStyle/>
    <a:p>
      <a:pPr>
        <a:defRPr>
          <a:latin typeface="Times New Roman" pitchFamily="18" charset="0"/>
          <a:cs typeface="Times New Roman" pitchFamily="18" charset="0"/>
        </a:defRPr>
      </a:pPr>
      <a:endParaRPr lang="ru-RU"/>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1F6C92B-F18E-41C1-B60C-F53989945C40}" type="datetimeFigureOut">
              <a:rPr lang="ru-RU" smtClean="0"/>
              <a:t>05.08.2013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89F6D3-9F4A-4444-8027-63BDDC88A494}" type="slidenum">
              <a:rPr lang="ru-RU" smtClean="0"/>
              <a:t>‹#›</a:t>
            </a:fld>
            <a:endParaRPr lang="ru-RU"/>
          </a:p>
        </p:txBody>
      </p:sp>
    </p:spTree>
    <p:extLst>
      <p:ext uri="{BB962C8B-B14F-4D97-AF65-F5344CB8AC3E}">
        <p14:creationId xmlns:p14="http://schemas.microsoft.com/office/powerpoint/2010/main" val="1666416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1F6C92B-F18E-41C1-B60C-F53989945C40}" type="datetimeFigureOut">
              <a:rPr lang="ru-RU" smtClean="0"/>
              <a:t>05.08.2013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89F6D3-9F4A-4444-8027-63BDDC88A494}" type="slidenum">
              <a:rPr lang="ru-RU" smtClean="0"/>
              <a:t>‹#›</a:t>
            </a:fld>
            <a:endParaRPr lang="ru-RU"/>
          </a:p>
        </p:txBody>
      </p:sp>
    </p:spTree>
    <p:extLst>
      <p:ext uri="{BB962C8B-B14F-4D97-AF65-F5344CB8AC3E}">
        <p14:creationId xmlns:p14="http://schemas.microsoft.com/office/powerpoint/2010/main" val="26202936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1F6C92B-F18E-41C1-B60C-F53989945C40}" type="datetimeFigureOut">
              <a:rPr lang="ru-RU" smtClean="0"/>
              <a:t>05.08.2013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89F6D3-9F4A-4444-8027-63BDDC88A494}" type="slidenum">
              <a:rPr lang="ru-RU" smtClean="0"/>
              <a:t>‹#›</a:t>
            </a:fld>
            <a:endParaRPr lang="ru-RU"/>
          </a:p>
        </p:txBody>
      </p:sp>
    </p:spTree>
    <p:extLst>
      <p:ext uri="{BB962C8B-B14F-4D97-AF65-F5344CB8AC3E}">
        <p14:creationId xmlns:p14="http://schemas.microsoft.com/office/powerpoint/2010/main" val="4208355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1F6C92B-F18E-41C1-B60C-F53989945C40}" type="datetimeFigureOut">
              <a:rPr lang="ru-RU" smtClean="0"/>
              <a:t>05.08.2013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89F6D3-9F4A-4444-8027-63BDDC88A494}" type="slidenum">
              <a:rPr lang="ru-RU" smtClean="0"/>
              <a:t>‹#›</a:t>
            </a:fld>
            <a:endParaRPr lang="ru-RU"/>
          </a:p>
        </p:txBody>
      </p:sp>
    </p:spTree>
    <p:extLst>
      <p:ext uri="{BB962C8B-B14F-4D97-AF65-F5344CB8AC3E}">
        <p14:creationId xmlns:p14="http://schemas.microsoft.com/office/powerpoint/2010/main" val="3632500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1F6C92B-F18E-41C1-B60C-F53989945C40}" type="datetimeFigureOut">
              <a:rPr lang="ru-RU" smtClean="0"/>
              <a:t>05.08.2013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89F6D3-9F4A-4444-8027-63BDDC88A494}" type="slidenum">
              <a:rPr lang="ru-RU" smtClean="0"/>
              <a:t>‹#›</a:t>
            </a:fld>
            <a:endParaRPr lang="ru-RU"/>
          </a:p>
        </p:txBody>
      </p:sp>
    </p:spTree>
    <p:extLst>
      <p:ext uri="{BB962C8B-B14F-4D97-AF65-F5344CB8AC3E}">
        <p14:creationId xmlns:p14="http://schemas.microsoft.com/office/powerpoint/2010/main" val="1812841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1F6C92B-F18E-41C1-B60C-F53989945C40}" type="datetimeFigureOut">
              <a:rPr lang="ru-RU" smtClean="0"/>
              <a:t>05.08.2013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D89F6D3-9F4A-4444-8027-63BDDC88A494}" type="slidenum">
              <a:rPr lang="ru-RU" smtClean="0"/>
              <a:t>‹#›</a:t>
            </a:fld>
            <a:endParaRPr lang="ru-RU"/>
          </a:p>
        </p:txBody>
      </p:sp>
    </p:spTree>
    <p:extLst>
      <p:ext uri="{BB962C8B-B14F-4D97-AF65-F5344CB8AC3E}">
        <p14:creationId xmlns:p14="http://schemas.microsoft.com/office/powerpoint/2010/main" val="4006567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1F6C92B-F18E-41C1-B60C-F53989945C40}" type="datetimeFigureOut">
              <a:rPr lang="ru-RU" smtClean="0"/>
              <a:t>05.08.2013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D89F6D3-9F4A-4444-8027-63BDDC88A494}" type="slidenum">
              <a:rPr lang="ru-RU" smtClean="0"/>
              <a:t>‹#›</a:t>
            </a:fld>
            <a:endParaRPr lang="ru-RU"/>
          </a:p>
        </p:txBody>
      </p:sp>
    </p:spTree>
    <p:extLst>
      <p:ext uri="{BB962C8B-B14F-4D97-AF65-F5344CB8AC3E}">
        <p14:creationId xmlns:p14="http://schemas.microsoft.com/office/powerpoint/2010/main" val="855483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1F6C92B-F18E-41C1-B60C-F53989945C40}" type="datetimeFigureOut">
              <a:rPr lang="ru-RU" smtClean="0"/>
              <a:t>05.08.2013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D89F6D3-9F4A-4444-8027-63BDDC88A494}" type="slidenum">
              <a:rPr lang="ru-RU" smtClean="0"/>
              <a:t>‹#›</a:t>
            </a:fld>
            <a:endParaRPr lang="ru-RU"/>
          </a:p>
        </p:txBody>
      </p:sp>
    </p:spTree>
    <p:extLst>
      <p:ext uri="{BB962C8B-B14F-4D97-AF65-F5344CB8AC3E}">
        <p14:creationId xmlns:p14="http://schemas.microsoft.com/office/powerpoint/2010/main" val="3792648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1F6C92B-F18E-41C1-B60C-F53989945C40}" type="datetimeFigureOut">
              <a:rPr lang="ru-RU" smtClean="0"/>
              <a:t>05.08.2013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D89F6D3-9F4A-4444-8027-63BDDC88A494}" type="slidenum">
              <a:rPr lang="ru-RU" smtClean="0"/>
              <a:t>‹#›</a:t>
            </a:fld>
            <a:endParaRPr lang="ru-RU"/>
          </a:p>
        </p:txBody>
      </p:sp>
    </p:spTree>
    <p:extLst>
      <p:ext uri="{BB962C8B-B14F-4D97-AF65-F5344CB8AC3E}">
        <p14:creationId xmlns:p14="http://schemas.microsoft.com/office/powerpoint/2010/main" val="197135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1F6C92B-F18E-41C1-B60C-F53989945C40}" type="datetimeFigureOut">
              <a:rPr lang="ru-RU" smtClean="0"/>
              <a:t>05.08.2013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D89F6D3-9F4A-4444-8027-63BDDC88A494}" type="slidenum">
              <a:rPr lang="ru-RU" smtClean="0"/>
              <a:t>‹#›</a:t>
            </a:fld>
            <a:endParaRPr lang="ru-RU"/>
          </a:p>
        </p:txBody>
      </p:sp>
    </p:spTree>
    <p:extLst>
      <p:ext uri="{BB962C8B-B14F-4D97-AF65-F5344CB8AC3E}">
        <p14:creationId xmlns:p14="http://schemas.microsoft.com/office/powerpoint/2010/main" val="968545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1F6C92B-F18E-41C1-B60C-F53989945C40}" type="datetimeFigureOut">
              <a:rPr lang="ru-RU" smtClean="0"/>
              <a:t>05.08.2013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D89F6D3-9F4A-4444-8027-63BDDC88A494}" type="slidenum">
              <a:rPr lang="ru-RU" smtClean="0"/>
              <a:t>‹#›</a:t>
            </a:fld>
            <a:endParaRPr lang="ru-RU"/>
          </a:p>
        </p:txBody>
      </p:sp>
    </p:spTree>
    <p:extLst>
      <p:ext uri="{BB962C8B-B14F-4D97-AF65-F5344CB8AC3E}">
        <p14:creationId xmlns:p14="http://schemas.microsoft.com/office/powerpoint/2010/main" val="117486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F6C92B-F18E-41C1-B60C-F53989945C40}" type="datetimeFigureOut">
              <a:rPr lang="ru-RU" smtClean="0"/>
              <a:t>05.08.2013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89F6D3-9F4A-4444-8027-63BDDC88A494}" type="slidenum">
              <a:rPr lang="ru-RU" smtClean="0"/>
              <a:t>‹#›</a:t>
            </a:fld>
            <a:endParaRPr lang="ru-RU"/>
          </a:p>
        </p:txBody>
      </p:sp>
    </p:spTree>
    <p:extLst>
      <p:ext uri="{BB962C8B-B14F-4D97-AF65-F5344CB8AC3E}">
        <p14:creationId xmlns:p14="http://schemas.microsoft.com/office/powerpoint/2010/main" val="33896067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5.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844824"/>
            <a:ext cx="7772400" cy="1470025"/>
          </a:xfrm>
        </p:spPr>
        <p:txBody>
          <a:bodyPr>
            <a:normAutofit fontScale="90000"/>
          </a:bodyPr>
          <a:lstStyle/>
          <a:p>
            <a:r>
              <a:rPr lang="ru-RU" b="1" dirty="0" smtClean="0">
                <a:solidFill>
                  <a:srgbClr val="C00000"/>
                </a:solidFill>
                <a:latin typeface="Times New Roman" pitchFamily="18" charset="0"/>
                <a:cs typeface="Times New Roman" pitchFamily="18" charset="0"/>
              </a:rPr>
              <a:t>Мониторинг деятельности </a:t>
            </a:r>
            <a:br>
              <a:rPr lang="ru-RU" b="1" dirty="0" smtClean="0">
                <a:solidFill>
                  <a:srgbClr val="C00000"/>
                </a:solidFill>
                <a:latin typeface="Times New Roman" pitchFamily="18" charset="0"/>
                <a:cs typeface="Times New Roman" pitchFamily="18" charset="0"/>
              </a:rPr>
            </a:br>
            <a:r>
              <a:rPr lang="ru-RU" b="1" dirty="0" smtClean="0">
                <a:solidFill>
                  <a:srgbClr val="C00000"/>
                </a:solidFill>
                <a:latin typeface="Times New Roman" pitchFamily="18" charset="0"/>
                <a:cs typeface="Times New Roman" pitchFamily="18" charset="0"/>
              </a:rPr>
              <a:t>малых и средних предприятий,</a:t>
            </a:r>
            <a:br>
              <a:rPr lang="ru-RU" b="1" dirty="0" smtClean="0">
                <a:solidFill>
                  <a:srgbClr val="C00000"/>
                </a:solidFill>
                <a:latin typeface="Times New Roman" pitchFamily="18" charset="0"/>
                <a:cs typeface="Times New Roman" pitchFamily="18" charset="0"/>
              </a:rPr>
            </a:br>
            <a:r>
              <a:rPr lang="en-US" b="1" dirty="0" smtClean="0">
                <a:solidFill>
                  <a:srgbClr val="C00000"/>
                </a:solidFill>
                <a:latin typeface="Times New Roman" pitchFamily="18" charset="0"/>
                <a:cs typeface="Times New Roman" pitchFamily="18" charset="0"/>
              </a:rPr>
              <a:t>II </a:t>
            </a:r>
            <a:r>
              <a:rPr lang="ru-RU" b="1" dirty="0" smtClean="0">
                <a:solidFill>
                  <a:srgbClr val="C00000"/>
                </a:solidFill>
                <a:latin typeface="Times New Roman" pitchFamily="18" charset="0"/>
                <a:cs typeface="Times New Roman" pitchFamily="18" charset="0"/>
              </a:rPr>
              <a:t>квартал 2013 года</a:t>
            </a:r>
            <a:endParaRPr lang="ru-RU" dirty="0"/>
          </a:p>
        </p:txBody>
      </p:sp>
      <p:sp>
        <p:nvSpPr>
          <p:cNvPr id="3" name="Подзаголовок 2"/>
          <p:cNvSpPr>
            <a:spLocks noGrp="1"/>
          </p:cNvSpPr>
          <p:nvPr>
            <p:ph type="subTitle" idx="1"/>
          </p:nvPr>
        </p:nvSpPr>
        <p:spPr>
          <a:xfrm>
            <a:off x="0" y="5229200"/>
            <a:ext cx="9144000" cy="694928"/>
          </a:xfrm>
        </p:spPr>
        <p:txBody>
          <a:bodyPr/>
          <a:lstStyle/>
          <a:p>
            <a:r>
              <a:rPr lang="ru-RU" b="1" dirty="0" smtClean="0">
                <a:solidFill>
                  <a:schemeClr val="accent1"/>
                </a:solidFill>
                <a:latin typeface="Times New Roman" pitchFamily="18" charset="0"/>
                <a:cs typeface="Times New Roman" pitchFamily="18" charset="0"/>
              </a:rPr>
              <a:t>НП «Агентство Городского Развития»</a:t>
            </a:r>
            <a:endParaRPr lang="ru-RU" b="1" dirty="0">
              <a:solidFill>
                <a:schemeClr val="accent1"/>
              </a:solidFill>
              <a:latin typeface="Times New Roman" pitchFamily="18" charset="0"/>
              <a:cs typeface="Times New Roman" pitchFamily="18" charset="0"/>
            </a:endParaRPr>
          </a:p>
        </p:txBody>
      </p:sp>
      <p:cxnSp>
        <p:nvCxnSpPr>
          <p:cNvPr id="5" name="Прямая соединительная линия 4"/>
          <p:cNvCxnSpPr/>
          <p:nvPr/>
        </p:nvCxnSpPr>
        <p:spPr>
          <a:xfrm>
            <a:off x="827584" y="4077072"/>
            <a:ext cx="7488832" cy="0"/>
          </a:xfrm>
          <a:prstGeom prst="line">
            <a:avLst/>
          </a:prstGeom>
          <a:ln w="38100" cmpd="sng">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27095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6986" y="161207"/>
            <a:ext cx="8685494" cy="3123777"/>
          </a:xfrm>
          <a:noFill/>
          <a:ln>
            <a:noFill/>
          </a:ln>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a:normAutofit/>
          </a:bodyPr>
          <a:lstStyle/>
          <a:p>
            <a:pPr marL="0" indent="0" algn="just">
              <a:buNone/>
              <a:defRPr/>
            </a:pPr>
            <a:r>
              <a:rPr lang="ru-RU" sz="1600" dirty="0">
                <a:latin typeface="Times New Roman" pitchFamily="18" charset="0"/>
                <a:cs typeface="Times New Roman" pitchFamily="18" charset="0"/>
              </a:rPr>
              <a:t>НП «Агентство Городского Развития» с конца 2008 г. проводит ежеквартальный мониторинг деятельности предприятий малого и среднего бизнеса.</a:t>
            </a:r>
            <a:endParaRPr lang="ru-RU" sz="1600" b="1" dirty="0">
              <a:latin typeface="Times New Roman" pitchFamily="18" charset="0"/>
              <a:cs typeface="Times New Roman" pitchFamily="18" charset="0"/>
            </a:endParaRPr>
          </a:p>
          <a:p>
            <a:pPr marL="0" indent="0" algn="just">
              <a:buNone/>
              <a:defRPr/>
            </a:pPr>
            <a:r>
              <a:rPr lang="ru-RU" sz="1600" b="1" dirty="0" smtClean="0">
                <a:latin typeface="Times New Roman" pitchFamily="18" charset="0"/>
                <a:cs typeface="Times New Roman" pitchFamily="18" charset="0"/>
              </a:rPr>
              <a:t>Мониторинг</a:t>
            </a:r>
            <a:r>
              <a:rPr lang="ru-RU" sz="1600" b="1" dirty="0">
                <a:latin typeface="Times New Roman" pitchFamily="18" charset="0"/>
                <a:cs typeface="Times New Roman" pitchFamily="18" charset="0"/>
              </a:rPr>
              <a:t> состояния малого и среднего бизнеса</a:t>
            </a:r>
            <a:r>
              <a:rPr lang="ru-RU" sz="1600" dirty="0">
                <a:latin typeface="Times New Roman" pitchFamily="18" charset="0"/>
                <a:cs typeface="Times New Roman" pitchFamily="18" charset="0"/>
              </a:rPr>
              <a:t> – проект, призванный отслеживать изменения, происходящие в сфере МСП, и реакцию компаний на эти изменения. </a:t>
            </a:r>
          </a:p>
          <a:p>
            <a:pPr marL="0" indent="0" algn="just">
              <a:buNone/>
              <a:defRPr/>
            </a:pPr>
            <a:r>
              <a:rPr lang="ru-RU" sz="1600" dirty="0" smtClean="0">
                <a:latin typeface="Times New Roman" pitchFamily="18" charset="0"/>
                <a:cs typeface="Times New Roman" pitchFamily="18" charset="0"/>
              </a:rPr>
              <a:t>Данное исследование включает</a:t>
            </a:r>
          </a:p>
          <a:p>
            <a:pPr marL="182563" indent="-182563" algn="just">
              <a:defRPr/>
            </a:pPr>
            <a:r>
              <a:rPr lang="ru-RU" sz="1600" dirty="0" smtClean="0">
                <a:latin typeface="Times New Roman" pitchFamily="18" charset="0"/>
                <a:cs typeface="Times New Roman" pitchFamily="18" charset="0"/>
              </a:rPr>
              <a:t>опрос предпринимателей и руководителей организаций г. Череповца (июнь-июль </a:t>
            </a:r>
            <a:r>
              <a:rPr lang="ru-RU" sz="1600" dirty="0">
                <a:latin typeface="Times New Roman" pitchFamily="18" charset="0"/>
                <a:cs typeface="Times New Roman" pitchFamily="18" charset="0"/>
              </a:rPr>
              <a:t>2013 г</a:t>
            </a:r>
            <a:r>
              <a:rPr lang="ru-RU" sz="1600" dirty="0" smtClean="0">
                <a:latin typeface="Times New Roman" pitchFamily="18" charset="0"/>
                <a:cs typeface="Times New Roman" pitchFamily="18" charset="0"/>
              </a:rPr>
              <a:t>.)</a:t>
            </a:r>
          </a:p>
          <a:p>
            <a:pPr marL="182563" indent="-182563" algn="just">
              <a:defRPr/>
            </a:pPr>
            <a:r>
              <a:rPr lang="ru-RU" sz="1600" dirty="0">
                <a:latin typeface="Times New Roman" pitchFamily="18" charset="0"/>
                <a:cs typeface="Times New Roman" pitchFamily="18" charset="0"/>
              </a:rPr>
              <a:t>а</a:t>
            </a:r>
            <a:r>
              <a:rPr lang="ru-RU" sz="1600" dirty="0" smtClean="0">
                <a:latin typeface="Times New Roman" pitchFamily="18" charset="0"/>
                <a:cs typeface="Times New Roman" pitchFamily="18" charset="0"/>
              </a:rPr>
              <a:t>нализ актуальных исследований ведущих социологических центров России (Левада-центр, ФОМ)</a:t>
            </a:r>
            <a:endParaRPr lang="ru-RU" sz="1600" dirty="0">
              <a:latin typeface="Times New Roman" pitchFamily="18" charset="0"/>
              <a:cs typeface="Times New Roman" pitchFamily="18" charset="0"/>
            </a:endParaRPr>
          </a:p>
          <a:p>
            <a:pPr marL="0" indent="0" algn="just">
              <a:buNone/>
              <a:defRPr/>
            </a:pPr>
            <a:r>
              <a:rPr lang="ru-RU" sz="1600" b="1" dirty="0" smtClean="0">
                <a:latin typeface="Times New Roman" pitchFamily="18" charset="0"/>
                <a:cs typeface="Times New Roman" pitchFamily="18" charset="0"/>
              </a:rPr>
              <a:t>Предприятиям </a:t>
            </a:r>
            <a:r>
              <a:rPr lang="ru-RU" sz="1600" b="1" dirty="0">
                <a:latin typeface="Times New Roman" pitchFamily="18" charset="0"/>
                <a:cs typeface="Times New Roman" pitchFamily="18" charset="0"/>
              </a:rPr>
              <a:t>было предложено оценить</a:t>
            </a:r>
          </a:p>
          <a:p>
            <a:pPr marL="171450" indent="-171450" algn="just" fontAlgn="auto">
              <a:spcAft>
                <a:spcPts val="0"/>
              </a:spcAft>
              <a:defRPr/>
            </a:pPr>
            <a:r>
              <a:rPr lang="ru-RU" sz="1600" dirty="0">
                <a:latin typeface="Times New Roman" pitchFamily="18" charset="0"/>
                <a:cs typeface="Times New Roman" pitchFamily="18" charset="0"/>
              </a:rPr>
              <a:t>востребованность и доступность поддержки;</a:t>
            </a:r>
          </a:p>
          <a:p>
            <a:pPr marL="171450" indent="-171450" algn="just" fontAlgn="auto">
              <a:spcAft>
                <a:spcPts val="0"/>
              </a:spcAft>
              <a:defRPr/>
            </a:pPr>
            <a:r>
              <a:rPr lang="ru-RU" sz="1600" dirty="0">
                <a:latin typeface="Times New Roman" pitchFamily="18" charset="0"/>
                <a:cs typeface="Times New Roman" pitchFamily="18" charset="0"/>
              </a:rPr>
              <a:t>состояние и перспективы бизнеса на ближайшее время</a:t>
            </a:r>
            <a:r>
              <a:rPr lang="ru-RU" sz="1600" dirty="0" smtClean="0">
                <a:latin typeface="Times New Roman" pitchFamily="18" charset="0"/>
                <a:cs typeface="Times New Roman" pitchFamily="18" charset="0"/>
              </a:rPr>
              <a:t>.</a:t>
            </a:r>
          </a:p>
          <a:p>
            <a:pPr marL="0" indent="0" algn="just" fontAlgn="auto">
              <a:spcAft>
                <a:spcPts val="0"/>
              </a:spcAft>
              <a:buNone/>
              <a:defRPr/>
            </a:pPr>
            <a:endParaRPr lang="ru-RU" sz="1400" dirty="0" smtClean="0">
              <a:latin typeface="Times New Roman" pitchFamily="18" charset="0"/>
              <a:cs typeface="Times New Roman" pitchFamily="18" charset="0"/>
            </a:endParaRPr>
          </a:p>
          <a:p>
            <a:endParaRPr lang="ru-RU" dirty="0"/>
          </a:p>
        </p:txBody>
      </p:sp>
      <p:sp>
        <p:nvSpPr>
          <p:cNvPr id="4" name="Заголовок 1"/>
          <p:cNvSpPr txBox="1">
            <a:spLocks/>
          </p:cNvSpPr>
          <p:nvPr/>
        </p:nvSpPr>
        <p:spPr>
          <a:xfrm>
            <a:off x="0" y="6435725"/>
            <a:ext cx="9143999" cy="42227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sz="1200" b="1" dirty="0" smtClean="0">
                <a:solidFill>
                  <a:schemeClr val="bg1">
                    <a:lumMod val="50000"/>
                  </a:schemeClr>
                </a:solidFill>
                <a:latin typeface="Times New Roman" pitchFamily="18" charset="0"/>
                <a:cs typeface="Times New Roman" pitchFamily="18" charset="0"/>
              </a:rPr>
              <a:t>Мониторинг деятельности малых и средних предприятий, </a:t>
            </a:r>
            <a:r>
              <a:rPr lang="en-US" sz="1200" b="1" dirty="0" smtClean="0">
                <a:solidFill>
                  <a:schemeClr val="bg1">
                    <a:lumMod val="50000"/>
                  </a:schemeClr>
                </a:solidFill>
                <a:latin typeface="Times New Roman" pitchFamily="18" charset="0"/>
                <a:cs typeface="Times New Roman" pitchFamily="18" charset="0"/>
              </a:rPr>
              <a:t>II </a:t>
            </a:r>
            <a:r>
              <a:rPr lang="ru-RU" sz="1200" b="1" dirty="0" smtClean="0">
                <a:solidFill>
                  <a:schemeClr val="bg1">
                    <a:lumMod val="50000"/>
                  </a:schemeClr>
                </a:solidFill>
                <a:latin typeface="Times New Roman" pitchFamily="18" charset="0"/>
                <a:cs typeface="Times New Roman" pitchFamily="18" charset="0"/>
              </a:rPr>
              <a:t>квартал 2013</a:t>
            </a:r>
            <a:r>
              <a:rPr lang="en-US" sz="1200" b="1" dirty="0" smtClean="0">
                <a:solidFill>
                  <a:schemeClr val="bg1">
                    <a:lumMod val="50000"/>
                  </a:schemeClr>
                </a:solidFill>
                <a:latin typeface="Times New Roman" pitchFamily="18" charset="0"/>
                <a:cs typeface="Times New Roman" pitchFamily="18" charset="0"/>
              </a:rPr>
              <a:t> </a:t>
            </a:r>
            <a:r>
              <a:rPr lang="ru-RU" sz="1200" b="1" dirty="0" smtClean="0">
                <a:solidFill>
                  <a:schemeClr val="bg1">
                    <a:lumMod val="50000"/>
                  </a:schemeClr>
                </a:solidFill>
                <a:latin typeface="Times New Roman" pitchFamily="18" charset="0"/>
                <a:cs typeface="Times New Roman" pitchFamily="18" charset="0"/>
              </a:rPr>
              <a:t>г.</a:t>
            </a:r>
            <a:endParaRPr lang="ru-RU" sz="1200" b="1" dirty="0">
              <a:solidFill>
                <a:schemeClr val="bg1">
                  <a:lumMod val="50000"/>
                </a:schemeClr>
              </a:solidFill>
              <a:latin typeface="Times New Roman" pitchFamily="18" charset="0"/>
              <a:cs typeface="Times New Roman" pitchFamily="18" charset="0"/>
            </a:endParaRPr>
          </a:p>
        </p:txBody>
      </p:sp>
      <p:graphicFrame>
        <p:nvGraphicFramePr>
          <p:cNvPr id="5" name="Диаграмма 4"/>
          <p:cNvGraphicFramePr>
            <a:graphicFrameLocks/>
          </p:cNvGraphicFramePr>
          <p:nvPr>
            <p:extLst>
              <p:ext uri="{D42A27DB-BD31-4B8C-83A1-F6EECF244321}">
                <p14:modId xmlns:p14="http://schemas.microsoft.com/office/powerpoint/2010/main" val="316984139"/>
              </p:ext>
            </p:extLst>
          </p:nvPr>
        </p:nvGraphicFramePr>
        <p:xfrm>
          <a:off x="264137" y="4280147"/>
          <a:ext cx="3011719" cy="203358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Диаграмма 5"/>
          <p:cNvGraphicFramePr>
            <a:graphicFrameLocks/>
          </p:cNvGraphicFramePr>
          <p:nvPr>
            <p:extLst>
              <p:ext uri="{D42A27DB-BD31-4B8C-83A1-F6EECF244321}">
                <p14:modId xmlns:p14="http://schemas.microsoft.com/office/powerpoint/2010/main" val="3323940556"/>
              </p:ext>
            </p:extLst>
          </p:nvPr>
        </p:nvGraphicFramePr>
        <p:xfrm>
          <a:off x="3491880" y="4274362"/>
          <a:ext cx="2588880" cy="204642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Диаграмма 6"/>
          <p:cNvGraphicFramePr>
            <a:graphicFrameLocks/>
          </p:cNvGraphicFramePr>
          <p:nvPr>
            <p:extLst>
              <p:ext uri="{D42A27DB-BD31-4B8C-83A1-F6EECF244321}">
                <p14:modId xmlns:p14="http://schemas.microsoft.com/office/powerpoint/2010/main" val="1855948001"/>
              </p:ext>
            </p:extLst>
          </p:nvPr>
        </p:nvGraphicFramePr>
        <p:xfrm>
          <a:off x="6300192" y="4274362"/>
          <a:ext cx="2592288" cy="2057858"/>
        </p:xfrm>
        <a:graphic>
          <a:graphicData uri="http://schemas.openxmlformats.org/drawingml/2006/chart">
            <c:chart xmlns:c="http://schemas.openxmlformats.org/drawingml/2006/chart" xmlns:r="http://schemas.openxmlformats.org/officeDocument/2006/relationships" r:id="rId4"/>
          </a:graphicData>
        </a:graphic>
      </p:graphicFrame>
      <p:sp>
        <p:nvSpPr>
          <p:cNvPr id="8" name="Заголовок 1"/>
          <p:cNvSpPr txBox="1">
            <a:spLocks/>
          </p:cNvSpPr>
          <p:nvPr/>
        </p:nvSpPr>
        <p:spPr>
          <a:xfrm>
            <a:off x="262890" y="3852087"/>
            <a:ext cx="3017520" cy="422275"/>
          </a:xfrm>
          <a:prstGeom prst="rect">
            <a:avLst/>
          </a:prstGeom>
          <a:solidFill>
            <a:schemeClr val="bg1">
              <a:lumMod val="95000"/>
            </a:schemeClr>
          </a:solidFill>
          <a:ln>
            <a:solidFill>
              <a:schemeClr val="bg1">
                <a:lumMod val="50000"/>
              </a:schemeClr>
            </a:solidFill>
          </a:ln>
        </p:spPr>
        <p:style>
          <a:lnRef idx="1">
            <a:schemeClr val="dk1"/>
          </a:lnRef>
          <a:fillRef idx="2">
            <a:schemeClr val="dk1"/>
          </a:fillRef>
          <a:effectRef idx="1">
            <a:schemeClr val="dk1"/>
          </a:effectRef>
          <a:fontRef idx="minor">
            <a:schemeClr val="dk1"/>
          </a:fontRef>
        </p:style>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sz="1400" b="1" dirty="0" smtClean="0">
                <a:solidFill>
                  <a:srgbClr val="C00000"/>
                </a:solidFill>
                <a:latin typeface="Times New Roman" pitchFamily="18" charset="0"/>
                <a:cs typeface="Times New Roman" pitchFamily="18" charset="0"/>
              </a:rPr>
              <a:t>Сферы деятельности компаний (%)</a:t>
            </a:r>
            <a:endParaRPr lang="ru-RU" sz="1400" b="1" dirty="0">
              <a:solidFill>
                <a:srgbClr val="C00000"/>
              </a:solidFill>
              <a:latin typeface="Times New Roman" pitchFamily="18" charset="0"/>
              <a:cs typeface="Times New Roman" pitchFamily="18" charset="0"/>
            </a:endParaRPr>
          </a:p>
        </p:txBody>
      </p:sp>
      <p:sp>
        <p:nvSpPr>
          <p:cNvPr id="9" name="Заголовок 1"/>
          <p:cNvSpPr txBox="1">
            <a:spLocks/>
          </p:cNvSpPr>
          <p:nvPr/>
        </p:nvSpPr>
        <p:spPr>
          <a:xfrm>
            <a:off x="3491880" y="3852087"/>
            <a:ext cx="2588880" cy="422275"/>
          </a:xfrm>
          <a:prstGeom prst="rect">
            <a:avLst/>
          </a:prstGeom>
          <a:solidFill>
            <a:schemeClr val="bg1">
              <a:lumMod val="95000"/>
            </a:schemeClr>
          </a:solidFill>
          <a:ln>
            <a:solidFill>
              <a:schemeClr val="bg1">
                <a:lumMod val="50000"/>
              </a:schemeClr>
            </a:solidFill>
          </a:ln>
        </p:spPr>
        <p:style>
          <a:lnRef idx="1">
            <a:schemeClr val="dk1"/>
          </a:lnRef>
          <a:fillRef idx="2">
            <a:schemeClr val="dk1"/>
          </a:fillRef>
          <a:effectRef idx="1">
            <a:schemeClr val="dk1"/>
          </a:effectRef>
          <a:fontRef idx="minor">
            <a:schemeClr val="dk1"/>
          </a:fontRef>
        </p:style>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sz="1400" b="1" dirty="0" smtClean="0">
                <a:solidFill>
                  <a:srgbClr val="C00000"/>
                </a:solidFill>
                <a:latin typeface="Times New Roman" pitchFamily="18" charset="0"/>
                <a:cs typeface="Times New Roman" pitchFamily="18" charset="0"/>
              </a:rPr>
              <a:t>Возраст компаний</a:t>
            </a:r>
            <a:endParaRPr lang="ru-RU" sz="1400" b="1" dirty="0">
              <a:solidFill>
                <a:srgbClr val="C00000"/>
              </a:solidFill>
              <a:latin typeface="Times New Roman" pitchFamily="18" charset="0"/>
              <a:cs typeface="Times New Roman" pitchFamily="18" charset="0"/>
            </a:endParaRPr>
          </a:p>
        </p:txBody>
      </p:sp>
      <p:sp>
        <p:nvSpPr>
          <p:cNvPr id="10" name="Заголовок 1"/>
          <p:cNvSpPr txBox="1">
            <a:spLocks/>
          </p:cNvSpPr>
          <p:nvPr/>
        </p:nvSpPr>
        <p:spPr>
          <a:xfrm>
            <a:off x="6300192" y="3852087"/>
            <a:ext cx="2592288" cy="422275"/>
          </a:xfrm>
          <a:prstGeom prst="rect">
            <a:avLst/>
          </a:prstGeom>
          <a:solidFill>
            <a:schemeClr val="bg1">
              <a:lumMod val="95000"/>
            </a:schemeClr>
          </a:solidFill>
          <a:ln>
            <a:solidFill>
              <a:schemeClr val="bg1">
                <a:lumMod val="50000"/>
              </a:schemeClr>
            </a:solidFill>
          </a:ln>
        </p:spPr>
        <p:style>
          <a:lnRef idx="1">
            <a:schemeClr val="dk1"/>
          </a:lnRef>
          <a:fillRef idx="2">
            <a:schemeClr val="dk1"/>
          </a:fillRef>
          <a:effectRef idx="1">
            <a:schemeClr val="dk1"/>
          </a:effectRef>
          <a:fontRef idx="minor">
            <a:schemeClr val="dk1"/>
          </a:fontRef>
        </p:style>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sz="1400" b="1" dirty="0" smtClean="0">
                <a:solidFill>
                  <a:srgbClr val="C00000"/>
                </a:solidFill>
                <a:latin typeface="Times New Roman" pitchFamily="18" charset="0"/>
                <a:cs typeface="Times New Roman" pitchFamily="18" charset="0"/>
              </a:rPr>
              <a:t>Численность сотрудников</a:t>
            </a:r>
            <a:endParaRPr lang="ru-RU" sz="1400" b="1" dirty="0">
              <a:solidFill>
                <a:srgbClr val="C00000"/>
              </a:solidFill>
              <a:latin typeface="Times New Roman" pitchFamily="18" charset="0"/>
              <a:cs typeface="Times New Roman" pitchFamily="18" charset="0"/>
            </a:endParaRPr>
          </a:p>
        </p:txBody>
      </p:sp>
      <p:sp>
        <p:nvSpPr>
          <p:cNvPr id="11" name="Заголовок 1"/>
          <p:cNvSpPr txBox="1">
            <a:spLocks/>
          </p:cNvSpPr>
          <p:nvPr/>
        </p:nvSpPr>
        <p:spPr>
          <a:xfrm>
            <a:off x="252707" y="3290013"/>
            <a:ext cx="8536963" cy="56207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1600" b="1" dirty="0" smtClean="0">
                <a:latin typeface="Times New Roman" pitchFamily="18" charset="0"/>
                <a:cs typeface="Times New Roman" pitchFamily="18" charset="0"/>
              </a:rPr>
              <a:t>В опросе приняли участие 95 субъектов МСП г. Череповца </a:t>
            </a:r>
            <a:endParaRPr lang="ru-RU" sz="1600" b="1" dirty="0">
              <a:latin typeface="Times New Roman" pitchFamily="18" charset="0"/>
              <a:cs typeface="Times New Roman" pitchFamily="18" charset="0"/>
            </a:endParaRPr>
          </a:p>
        </p:txBody>
      </p:sp>
    </p:spTree>
    <p:extLst>
      <p:ext uri="{BB962C8B-B14F-4D97-AF65-F5344CB8AC3E}">
        <p14:creationId xmlns:p14="http://schemas.microsoft.com/office/powerpoint/2010/main" val="29220898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2"/>
          <p:cNvSpPr txBox="1">
            <a:spLocks/>
          </p:cNvSpPr>
          <p:nvPr/>
        </p:nvSpPr>
        <p:spPr>
          <a:xfrm>
            <a:off x="240030" y="245534"/>
            <a:ext cx="4069080" cy="504825"/>
          </a:xfrm>
          <a:prstGeom prst="rect">
            <a:avLst/>
          </a:prstGeom>
          <a:solidFill>
            <a:schemeClr val="bg1">
              <a:lumMod val="95000"/>
            </a:schemeClr>
          </a:solidFill>
          <a:ln>
            <a:solidFill>
              <a:schemeClr val="bg1">
                <a:lumMod val="50000"/>
              </a:schemeClr>
            </a:solidFill>
          </a:ln>
        </p:spPr>
        <p:txBody>
          <a:bodyPr>
            <a:normAutofit fontScale="92500" lnSpcReduction="10000"/>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ctr">
              <a:buNone/>
              <a:defRPr/>
            </a:pPr>
            <a:r>
              <a:rPr lang="ru-RU" sz="1500" b="1" dirty="0" smtClean="0">
                <a:solidFill>
                  <a:srgbClr val="C00000"/>
                </a:solidFill>
                <a:latin typeface="Times New Roman" pitchFamily="18" charset="0"/>
                <a:cs typeface="Times New Roman" pitchFamily="18" charset="0"/>
              </a:rPr>
              <a:t>По результатам деятельности в </a:t>
            </a:r>
            <a:r>
              <a:rPr lang="en-US" sz="1500" b="1" dirty="0" smtClean="0">
                <a:solidFill>
                  <a:srgbClr val="C00000"/>
                </a:solidFill>
                <a:latin typeface="Times New Roman" pitchFamily="18" charset="0"/>
                <a:cs typeface="Times New Roman" pitchFamily="18" charset="0"/>
              </a:rPr>
              <a:t>II</a:t>
            </a:r>
            <a:r>
              <a:rPr lang="ru-RU" sz="1500" b="1" dirty="0" smtClean="0">
                <a:solidFill>
                  <a:srgbClr val="C00000"/>
                </a:solidFill>
                <a:latin typeface="Times New Roman" pitchFamily="18" charset="0"/>
                <a:cs typeface="Times New Roman" pitchFamily="18" charset="0"/>
              </a:rPr>
              <a:t> квартале компания получила</a:t>
            </a:r>
            <a:endParaRPr lang="ru-RU" sz="1500" b="1" dirty="0">
              <a:solidFill>
                <a:srgbClr val="C00000"/>
              </a:solidFill>
              <a:latin typeface="Times New Roman" pitchFamily="18" charset="0"/>
              <a:cs typeface="Times New Roman" pitchFamily="18" charset="0"/>
            </a:endParaRPr>
          </a:p>
        </p:txBody>
      </p:sp>
      <p:graphicFrame>
        <p:nvGraphicFramePr>
          <p:cNvPr id="5" name="Диаграмма 4"/>
          <p:cNvGraphicFramePr>
            <a:graphicFrameLocks/>
          </p:cNvGraphicFramePr>
          <p:nvPr>
            <p:extLst>
              <p:ext uri="{D42A27DB-BD31-4B8C-83A1-F6EECF244321}">
                <p14:modId xmlns:p14="http://schemas.microsoft.com/office/powerpoint/2010/main" val="3087116613"/>
              </p:ext>
            </p:extLst>
          </p:nvPr>
        </p:nvGraphicFramePr>
        <p:xfrm>
          <a:off x="251460" y="760241"/>
          <a:ext cx="4069080" cy="2190629"/>
        </p:xfrm>
        <a:graphic>
          <a:graphicData uri="http://schemas.openxmlformats.org/drawingml/2006/chart">
            <c:chart xmlns:c="http://schemas.openxmlformats.org/drawingml/2006/chart" xmlns:r="http://schemas.openxmlformats.org/officeDocument/2006/relationships" r:id="rId2"/>
          </a:graphicData>
        </a:graphic>
      </p:graphicFrame>
      <p:sp>
        <p:nvSpPr>
          <p:cNvPr id="7" name="Подзаголовок 2"/>
          <p:cNvSpPr txBox="1">
            <a:spLocks/>
          </p:cNvSpPr>
          <p:nvPr/>
        </p:nvSpPr>
        <p:spPr bwMode="auto">
          <a:xfrm>
            <a:off x="4945201" y="245534"/>
            <a:ext cx="3529012" cy="503238"/>
          </a:xfrm>
          <a:prstGeom prst="rect">
            <a:avLst/>
          </a:prstGeom>
          <a:solidFill>
            <a:schemeClr val="bg1">
              <a:lumMod val="95000"/>
            </a:schemeClr>
          </a:solidFill>
          <a:ln w="9525">
            <a:solidFill>
              <a:schemeClr val="bg1">
                <a:lumMod val="75000"/>
              </a:schemeClr>
            </a:solidFill>
            <a:miter lim="800000"/>
            <a:headEnd/>
            <a:tailEnd/>
          </a:ln>
          <a:extLst/>
        </p:spPr>
        <p:txBody>
          <a:bodyPr/>
          <a:lstStyle>
            <a:lvl1pPr eaLnBrk="0" hangingPunct="0">
              <a:defRPr>
                <a:solidFill>
                  <a:schemeClr val="tx1"/>
                </a:solidFill>
                <a:latin typeface="Palatino Linotype" pitchFamily="18" charset="0"/>
                <a:cs typeface="Arial" charset="0"/>
              </a:defRPr>
            </a:lvl1pPr>
            <a:lvl2pPr marL="742950" indent="-285750" eaLnBrk="0" hangingPunct="0">
              <a:defRPr>
                <a:solidFill>
                  <a:schemeClr val="tx1"/>
                </a:solidFill>
                <a:latin typeface="Palatino Linotype" pitchFamily="18" charset="0"/>
                <a:cs typeface="Arial" charset="0"/>
              </a:defRPr>
            </a:lvl2pPr>
            <a:lvl3pPr marL="1143000" indent="-228600" eaLnBrk="0" hangingPunct="0">
              <a:defRPr>
                <a:solidFill>
                  <a:schemeClr val="tx1"/>
                </a:solidFill>
                <a:latin typeface="Palatino Linotype" pitchFamily="18" charset="0"/>
                <a:cs typeface="Arial" charset="0"/>
              </a:defRPr>
            </a:lvl3pPr>
            <a:lvl4pPr marL="1600200" indent="-228600" eaLnBrk="0" hangingPunct="0">
              <a:defRPr>
                <a:solidFill>
                  <a:schemeClr val="tx1"/>
                </a:solidFill>
                <a:latin typeface="Palatino Linotype" pitchFamily="18" charset="0"/>
                <a:cs typeface="Arial" charset="0"/>
              </a:defRPr>
            </a:lvl4pPr>
            <a:lvl5pPr marL="2057400" indent="-228600" eaLnBrk="0" hangingPunct="0">
              <a:defRPr>
                <a:solidFill>
                  <a:schemeClr val="tx1"/>
                </a:solidFill>
                <a:latin typeface="Palatino Linotype" pitchFamily="18" charset="0"/>
                <a:cs typeface="Arial" charset="0"/>
              </a:defRPr>
            </a:lvl5pPr>
            <a:lvl6pPr marL="2514600" indent="-228600" eaLnBrk="0" fontAlgn="base" hangingPunct="0">
              <a:spcBef>
                <a:spcPct val="0"/>
              </a:spcBef>
              <a:spcAft>
                <a:spcPct val="0"/>
              </a:spcAft>
              <a:defRPr>
                <a:solidFill>
                  <a:schemeClr val="tx1"/>
                </a:solidFill>
                <a:latin typeface="Palatino Linotype" pitchFamily="18" charset="0"/>
                <a:cs typeface="Arial" charset="0"/>
              </a:defRPr>
            </a:lvl6pPr>
            <a:lvl7pPr marL="2971800" indent="-228600" eaLnBrk="0" fontAlgn="base" hangingPunct="0">
              <a:spcBef>
                <a:spcPct val="0"/>
              </a:spcBef>
              <a:spcAft>
                <a:spcPct val="0"/>
              </a:spcAft>
              <a:defRPr>
                <a:solidFill>
                  <a:schemeClr val="tx1"/>
                </a:solidFill>
                <a:latin typeface="Palatino Linotype" pitchFamily="18" charset="0"/>
                <a:cs typeface="Arial" charset="0"/>
              </a:defRPr>
            </a:lvl7pPr>
            <a:lvl8pPr marL="3429000" indent="-228600" eaLnBrk="0" fontAlgn="base" hangingPunct="0">
              <a:spcBef>
                <a:spcPct val="0"/>
              </a:spcBef>
              <a:spcAft>
                <a:spcPct val="0"/>
              </a:spcAft>
              <a:defRPr>
                <a:solidFill>
                  <a:schemeClr val="tx1"/>
                </a:solidFill>
                <a:latin typeface="Palatino Linotype" pitchFamily="18" charset="0"/>
                <a:cs typeface="Arial" charset="0"/>
              </a:defRPr>
            </a:lvl8pPr>
            <a:lvl9pPr marL="3886200" indent="-228600" eaLnBrk="0" fontAlgn="base" hangingPunct="0">
              <a:spcBef>
                <a:spcPct val="0"/>
              </a:spcBef>
              <a:spcAft>
                <a:spcPct val="0"/>
              </a:spcAft>
              <a:defRPr>
                <a:solidFill>
                  <a:schemeClr val="tx1"/>
                </a:solidFill>
                <a:latin typeface="Palatino Linotype" pitchFamily="18" charset="0"/>
                <a:cs typeface="Arial" charset="0"/>
              </a:defRPr>
            </a:lvl9pPr>
          </a:lstStyle>
          <a:p>
            <a:pPr algn="ctr" eaLnBrk="1" hangingPunct="1">
              <a:spcBef>
                <a:spcPct val="20000"/>
              </a:spcBef>
              <a:buClr>
                <a:schemeClr val="accent1"/>
              </a:buClr>
              <a:buSzPct val="85000"/>
              <a:buFont typeface="Arial" charset="0"/>
              <a:buNone/>
            </a:pPr>
            <a:r>
              <a:rPr lang="ru-RU" sz="1400" b="1" dirty="0">
                <a:solidFill>
                  <a:srgbClr val="C00000"/>
                </a:solidFill>
                <a:latin typeface="Times New Roman" pitchFamily="18" charset="0"/>
                <a:cs typeface="Times New Roman" pitchFamily="18" charset="0"/>
              </a:rPr>
              <a:t>Ожидаете ли Вы увеличения прибыли компании в ближайшее время?</a:t>
            </a:r>
          </a:p>
        </p:txBody>
      </p:sp>
      <p:graphicFrame>
        <p:nvGraphicFramePr>
          <p:cNvPr id="8" name="Диаграмма 7"/>
          <p:cNvGraphicFramePr>
            <a:graphicFrameLocks/>
          </p:cNvGraphicFramePr>
          <p:nvPr>
            <p:extLst>
              <p:ext uri="{D42A27DB-BD31-4B8C-83A1-F6EECF244321}">
                <p14:modId xmlns:p14="http://schemas.microsoft.com/office/powerpoint/2010/main" val="3521068880"/>
              </p:ext>
            </p:extLst>
          </p:nvPr>
        </p:nvGraphicFramePr>
        <p:xfrm>
          <a:off x="247036" y="3573016"/>
          <a:ext cx="4104456" cy="2722870"/>
        </p:xfrm>
        <a:graphic>
          <a:graphicData uri="http://schemas.openxmlformats.org/drawingml/2006/chart">
            <c:chart xmlns:c="http://schemas.openxmlformats.org/drawingml/2006/chart" xmlns:r="http://schemas.openxmlformats.org/officeDocument/2006/relationships" r:id="rId3"/>
          </a:graphicData>
        </a:graphic>
      </p:graphicFrame>
      <p:sp>
        <p:nvSpPr>
          <p:cNvPr id="9" name="Подзаголовок 2"/>
          <p:cNvSpPr txBox="1">
            <a:spLocks/>
          </p:cNvSpPr>
          <p:nvPr/>
        </p:nvSpPr>
        <p:spPr bwMode="auto">
          <a:xfrm>
            <a:off x="248092" y="3086100"/>
            <a:ext cx="4106738" cy="477282"/>
          </a:xfrm>
          <a:prstGeom prst="rect">
            <a:avLst/>
          </a:prstGeom>
          <a:solidFill>
            <a:schemeClr val="bg1">
              <a:lumMod val="95000"/>
            </a:schemeClr>
          </a:solidFill>
          <a:ln>
            <a:solidFill>
              <a:schemeClr val="bg1">
                <a:lumMod val="75000"/>
              </a:schemeClr>
            </a:solidFill>
          </a:ln>
          <a:extLst/>
        </p:spPr>
        <p:txBody>
          <a:bodyPr/>
          <a:lstStyle>
            <a:lvl1pPr eaLnBrk="0" hangingPunct="0">
              <a:defRPr>
                <a:solidFill>
                  <a:schemeClr val="tx1"/>
                </a:solidFill>
                <a:latin typeface="Palatino Linotype" pitchFamily="18" charset="0"/>
                <a:cs typeface="Arial" charset="0"/>
              </a:defRPr>
            </a:lvl1pPr>
            <a:lvl2pPr marL="742950" indent="-285750" eaLnBrk="0" hangingPunct="0">
              <a:defRPr>
                <a:solidFill>
                  <a:schemeClr val="tx1"/>
                </a:solidFill>
                <a:latin typeface="Palatino Linotype" pitchFamily="18" charset="0"/>
                <a:cs typeface="Arial" charset="0"/>
              </a:defRPr>
            </a:lvl2pPr>
            <a:lvl3pPr marL="1143000" indent="-228600" eaLnBrk="0" hangingPunct="0">
              <a:defRPr>
                <a:solidFill>
                  <a:schemeClr val="tx1"/>
                </a:solidFill>
                <a:latin typeface="Palatino Linotype" pitchFamily="18" charset="0"/>
                <a:cs typeface="Arial" charset="0"/>
              </a:defRPr>
            </a:lvl3pPr>
            <a:lvl4pPr marL="1600200" indent="-228600" eaLnBrk="0" hangingPunct="0">
              <a:defRPr>
                <a:solidFill>
                  <a:schemeClr val="tx1"/>
                </a:solidFill>
                <a:latin typeface="Palatino Linotype" pitchFamily="18" charset="0"/>
                <a:cs typeface="Arial" charset="0"/>
              </a:defRPr>
            </a:lvl4pPr>
            <a:lvl5pPr marL="2057400" indent="-228600" eaLnBrk="0" hangingPunct="0">
              <a:defRPr>
                <a:solidFill>
                  <a:schemeClr val="tx1"/>
                </a:solidFill>
                <a:latin typeface="Palatino Linotype" pitchFamily="18" charset="0"/>
                <a:cs typeface="Arial" charset="0"/>
              </a:defRPr>
            </a:lvl5pPr>
            <a:lvl6pPr marL="2514600" indent="-228600" eaLnBrk="0" fontAlgn="base" hangingPunct="0">
              <a:spcBef>
                <a:spcPct val="0"/>
              </a:spcBef>
              <a:spcAft>
                <a:spcPct val="0"/>
              </a:spcAft>
              <a:defRPr>
                <a:solidFill>
                  <a:schemeClr val="tx1"/>
                </a:solidFill>
                <a:latin typeface="Palatino Linotype" pitchFamily="18" charset="0"/>
                <a:cs typeface="Arial" charset="0"/>
              </a:defRPr>
            </a:lvl6pPr>
            <a:lvl7pPr marL="2971800" indent="-228600" eaLnBrk="0" fontAlgn="base" hangingPunct="0">
              <a:spcBef>
                <a:spcPct val="0"/>
              </a:spcBef>
              <a:spcAft>
                <a:spcPct val="0"/>
              </a:spcAft>
              <a:defRPr>
                <a:solidFill>
                  <a:schemeClr val="tx1"/>
                </a:solidFill>
                <a:latin typeface="Palatino Linotype" pitchFamily="18" charset="0"/>
                <a:cs typeface="Arial" charset="0"/>
              </a:defRPr>
            </a:lvl7pPr>
            <a:lvl8pPr marL="3429000" indent="-228600" eaLnBrk="0" fontAlgn="base" hangingPunct="0">
              <a:spcBef>
                <a:spcPct val="0"/>
              </a:spcBef>
              <a:spcAft>
                <a:spcPct val="0"/>
              </a:spcAft>
              <a:defRPr>
                <a:solidFill>
                  <a:schemeClr val="tx1"/>
                </a:solidFill>
                <a:latin typeface="Palatino Linotype" pitchFamily="18" charset="0"/>
                <a:cs typeface="Arial" charset="0"/>
              </a:defRPr>
            </a:lvl8pPr>
            <a:lvl9pPr marL="3886200" indent="-228600" eaLnBrk="0" fontAlgn="base" hangingPunct="0">
              <a:spcBef>
                <a:spcPct val="0"/>
              </a:spcBef>
              <a:spcAft>
                <a:spcPct val="0"/>
              </a:spcAft>
              <a:defRPr>
                <a:solidFill>
                  <a:schemeClr val="tx1"/>
                </a:solidFill>
                <a:latin typeface="Palatino Linotype" pitchFamily="18" charset="0"/>
                <a:cs typeface="Arial" charset="0"/>
              </a:defRPr>
            </a:lvl9pPr>
          </a:lstStyle>
          <a:p>
            <a:pPr algn="ctr" eaLnBrk="1" hangingPunct="1">
              <a:spcBef>
                <a:spcPct val="20000"/>
              </a:spcBef>
              <a:buClr>
                <a:schemeClr val="accent1"/>
              </a:buClr>
              <a:buSzPct val="85000"/>
              <a:buFont typeface="Arial" charset="0"/>
              <a:buNone/>
            </a:pPr>
            <a:r>
              <a:rPr lang="ru-RU" sz="1400" b="1" dirty="0">
                <a:solidFill>
                  <a:srgbClr val="C00000"/>
                </a:solidFill>
                <a:latin typeface="Times New Roman" pitchFamily="18" charset="0"/>
                <a:cs typeface="Times New Roman" pitchFamily="18" charset="0"/>
              </a:rPr>
              <a:t>Структура долговых обязательств компаний (%)</a:t>
            </a:r>
          </a:p>
        </p:txBody>
      </p:sp>
      <p:sp>
        <p:nvSpPr>
          <p:cNvPr id="12" name="Подзаголовок 2"/>
          <p:cNvSpPr txBox="1">
            <a:spLocks/>
          </p:cNvSpPr>
          <p:nvPr/>
        </p:nvSpPr>
        <p:spPr>
          <a:xfrm>
            <a:off x="4542770" y="2358449"/>
            <a:ext cx="4333875" cy="4253359"/>
          </a:xfrm>
          <a:prstGeom prst="rect">
            <a:avLst/>
          </a:prstGeom>
          <a:solidFill>
            <a:schemeClr val="bg1"/>
          </a:solidFill>
        </p:spPr>
        <p:txBody>
          <a:bodyPr>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just" fontAlgn="auto">
              <a:spcAft>
                <a:spcPts val="0"/>
              </a:spcAft>
              <a:buFont typeface="Arial" pitchFamily="34" charset="0"/>
              <a:buNone/>
              <a:defRPr/>
            </a:pPr>
            <a:r>
              <a:rPr lang="ru-RU" sz="1300" dirty="0" smtClean="0">
                <a:latin typeface="Times New Roman" pitchFamily="18" charset="0"/>
                <a:cs typeface="Times New Roman" pitchFamily="18" charset="0"/>
              </a:rPr>
              <a:t>Во 2 квартале снизился процент респондентов, получивших прибыль по итогам квартала. Кроме того, этот показатель резко снизился по сравнению с тем же периодом 2012 г. (в 2012 почти 80 % респондентов получили прибыль по итогам 2 квартала). Особенно высок данный показатель в сфере производства и услуг.</a:t>
            </a:r>
          </a:p>
          <a:p>
            <a:pPr marL="0" indent="0" algn="just" fontAlgn="auto">
              <a:spcAft>
                <a:spcPts val="0"/>
              </a:spcAft>
              <a:buFont typeface="Arial" pitchFamily="34" charset="0"/>
              <a:buNone/>
              <a:defRPr/>
            </a:pPr>
            <a:endParaRPr lang="ru-RU" sz="500" dirty="0" smtClean="0">
              <a:latin typeface="Times New Roman" pitchFamily="18" charset="0"/>
              <a:cs typeface="Times New Roman" pitchFamily="18" charset="0"/>
            </a:endParaRPr>
          </a:p>
          <a:p>
            <a:pPr marL="0" indent="0" algn="just" fontAlgn="auto">
              <a:spcAft>
                <a:spcPts val="0"/>
              </a:spcAft>
              <a:buFont typeface="Arial" pitchFamily="34" charset="0"/>
              <a:buNone/>
              <a:defRPr/>
            </a:pPr>
            <a:r>
              <a:rPr lang="ru-RU" sz="1300" dirty="0" smtClean="0">
                <a:latin typeface="Times New Roman" pitchFamily="18" charset="0"/>
                <a:cs typeface="Times New Roman" pitchFamily="18" charset="0"/>
              </a:rPr>
              <a:t>Несмотря на не очень удачную работу в этом квартале большинство продолжают надеяться на увеличение прибыли в ближайшее время.</a:t>
            </a:r>
          </a:p>
          <a:p>
            <a:pPr marL="0" indent="0" algn="just" fontAlgn="auto">
              <a:spcAft>
                <a:spcPts val="0"/>
              </a:spcAft>
              <a:buFont typeface="Arial" pitchFamily="34" charset="0"/>
              <a:buNone/>
              <a:defRPr/>
            </a:pPr>
            <a:r>
              <a:rPr lang="ru-RU" sz="500" dirty="0" smtClean="0">
                <a:latin typeface="Times New Roman" pitchFamily="18" charset="0"/>
                <a:cs typeface="Times New Roman" pitchFamily="18" charset="0"/>
              </a:rPr>
              <a:t>  </a:t>
            </a:r>
          </a:p>
          <a:p>
            <a:pPr marL="0" indent="0" algn="just" fontAlgn="auto">
              <a:spcAft>
                <a:spcPts val="0"/>
              </a:spcAft>
              <a:buFont typeface="Arial" pitchFamily="34" charset="0"/>
              <a:buNone/>
              <a:defRPr/>
            </a:pPr>
            <a:r>
              <a:rPr lang="ru-RU" sz="1300" dirty="0" smtClean="0">
                <a:latin typeface="Times New Roman" pitchFamily="18" charset="0"/>
                <a:cs typeface="Times New Roman" pitchFamily="18" charset="0"/>
              </a:rPr>
              <a:t>При этом более половины опрошенных не имеют долговых обязательств. Наиболее критичное из долговых обязательств остальной части респондентов - задолженность по кредитам.</a:t>
            </a:r>
          </a:p>
          <a:p>
            <a:pPr marL="0" indent="0" algn="just" fontAlgn="auto">
              <a:spcAft>
                <a:spcPts val="0"/>
              </a:spcAft>
              <a:buFont typeface="Arial" pitchFamily="34" charset="0"/>
              <a:buNone/>
              <a:defRPr/>
            </a:pPr>
            <a:endParaRPr lang="ru-RU" sz="500" dirty="0">
              <a:latin typeface="Times New Roman" pitchFamily="18" charset="0"/>
              <a:cs typeface="Times New Roman" pitchFamily="18" charset="0"/>
            </a:endParaRPr>
          </a:p>
          <a:p>
            <a:pPr marL="0" indent="0" algn="just" fontAlgn="auto">
              <a:spcAft>
                <a:spcPts val="0"/>
              </a:spcAft>
              <a:buFont typeface="Arial" pitchFamily="34" charset="0"/>
              <a:buNone/>
              <a:defRPr/>
            </a:pPr>
            <a:r>
              <a:rPr lang="ru-RU" sz="1300" dirty="0" smtClean="0">
                <a:latin typeface="Times New Roman" pitchFamily="18" charset="0"/>
                <a:cs typeface="Times New Roman" pitchFamily="18" charset="0"/>
              </a:rPr>
              <a:t>Примечательно что те, кто не получил прибыли по итогу квартала и имеют непогашенные долговые обязательства, отмечают, что наиболее существенными препятствиями для ведения их бизнеса является низкая платежеспособность населения и высокие налоги.</a:t>
            </a:r>
          </a:p>
        </p:txBody>
      </p:sp>
      <p:graphicFrame>
        <p:nvGraphicFramePr>
          <p:cNvPr id="6" name="Диаграмма 5"/>
          <p:cNvGraphicFramePr>
            <a:graphicFrameLocks/>
          </p:cNvGraphicFramePr>
          <p:nvPr>
            <p:extLst>
              <p:ext uri="{D42A27DB-BD31-4B8C-83A1-F6EECF244321}">
                <p14:modId xmlns:p14="http://schemas.microsoft.com/office/powerpoint/2010/main" val="2264122606"/>
              </p:ext>
            </p:extLst>
          </p:nvPr>
        </p:nvGraphicFramePr>
        <p:xfrm>
          <a:off x="4945201" y="748772"/>
          <a:ext cx="3529012" cy="1433594"/>
        </p:xfrm>
        <a:graphic>
          <a:graphicData uri="http://schemas.openxmlformats.org/drawingml/2006/chart">
            <c:chart xmlns:c="http://schemas.openxmlformats.org/drawingml/2006/chart" xmlns:r="http://schemas.openxmlformats.org/officeDocument/2006/relationships" r:id="rId4"/>
          </a:graphicData>
        </a:graphic>
      </p:graphicFrame>
      <p:sp>
        <p:nvSpPr>
          <p:cNvPr id="10" name="Заголовок 1"/>
          <p:cNvSpPr txBox="1">
            <a:spLocks/>
          </p:cNvSpPr>
          <p:nvPr/>
        </p:nvSpPr>
        <p:spPr>
          <a:xfrm>
            <a:off x="0" y="6435725"/>
            <a:ext cx="9143999" cy="42227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sz="1200" b="1" dirty="0" smtClean="0">
                <a:solidFill>
                  <a:schemeClr val="bg1">
                    <a:lumMod val="50000"/>
                  </a:schemeClr>
                </a:solidFill>
                <a:latin typeface="Times New Roman" pitchFamily="18" charset="0"/>
                <a:cs typeface="Times New Roman" pitchFamily="18" charset="0"/>
              </a:rPr>
              <a:t>Мониторинг деятельности малых и средних предприятий, </a:t>
            </a:r>
            <a:r>
              <a:rPr lang="en-US" sz="1200" b="1" dirty="0" smtClean="0">
                <a:solidFill>
                  <a:schemeClr val="bg1">
                    <a:lumMod val="50000"/>
                  </a:schemeClr>
                </a:solidFill>
                <a:latin typeface="Times New Roman" pitchFamily="18" charset="0"/>
                <a:cs typeface="Times New Roman" pitchFamily="18" charset="0"/>
              </a:rPr>
              <a:t>II </a:t>
            </a:r>
            <a:r>
              <a:rPr lang="ru-RU" sz="1200" b="1" dirty="0" smtClean="0">
                <a:solidFill>
                  <a:schemeClr val="bg1">
                    <a:lumMod val="50000"/>
                  </a:schemeClr>
                </a:solidFill>
                <a:latin typeface="Times New Roman" pitchFamily="18" charset="0"/>
                <a:cs typeface="Times New Roman" pitchFamily="18" charset="0"/>
              </a:rPr>
              <a:t>квартал 2013</a:t>
            </a:r>
            <a:r>
              <a:rPr lang="en-US" sz="1200" b="1" dirty="0" smtClean="0">
                <a:solidFill>
                  <a:schemeClr val="bg1">
                    <a:lumMod val="50000"/>
                  </a:schemeClr>
                </a:solidFill>
                <a:latin typeface="Times New Roman" pitchFamily="18" charset="0"/>
                <a:cs typeface="Times New Roman" pitchFamily="18" charset="0"/>
              </a:rPr>
              <a:t> </a:t>
            </a:r>
            <a:r>
              <a:rPr lang="ru-RU" sz="1200" b="1" dirty="0" smtClean="0">
                <a:solidFill>
                  <a:schemeClr val="bg1">
                    <a:lumMod val="50000"/>
                  </a:schemeClr>
                </a:solidFill>
                <a:latin typeface="Times New Roman" pitchFamily="18" charset="0"/>
                <a:cs typeface="Times New Roman" pitchFamily="18" charset="0"/>
              </a:rPr>
              <a:t>г.</a:t>
            </a:r>
            <a:endParaRPr lang="ru-RU" sz="1200" b="1" dirty="0">
              <a:solidFill>
                <a:schemeClr val="bg1">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8161201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Диаграмма 3"/>
          <p:cNvGraphicFramePr>
            <a:graphicFrameLocks/>
          </p:cNvGraphicFramePr>
          <p:nvPr>
            <p:extLst>
              <p:ext uri="{D42A27DB-BD31-4B8C-83A1-F6EECF244321}">
                <p14:modId xmlns:p14="http://schemas.microsoft.com/office/powerpoint/2010/main" val="2317278057"/>
              </p:ext>
            </p:extLst>
          </p:nvPr>
        </p:nvGraphicFramePr>
        <p:xfrm>
          <a:off x="4655238" y="660435"/>
          <a:ext cx="4021218" cy="1273038"/>
        </p:xfrm>
        <a:graphic>
          <a:graphicData uri="http://schemas.openxmlformats.org/drawingml/2006/chart">
            <c:chart xmlns:c="http://schemas.openxmlformats.org/drawingml/2006/chart" xmlns:r="http://schemas.openxmlformats.org/officeDocument/2006/relationships" r:id="rId2"/>
          </a:graphicData>
        </a:graphic>
      </p:graphicFrame>
      <p:sp>
        <p:nvSpPr>
          <p:cNvPr id="5" name="Прямоугольник 7"/>
          <p:cNvSpPr>
            <a:spLocks noChangeArrowheads="1"/>
          </p:cNvSpPr>
          <p:nvPr/>
        </p:nvSpPr>
        <p:spPr bwMode="auto">
          <a:xfrm>
            <a:off x="4641686" y="154300"/>
            <a:ext cx="4034770" cy="492443"/>
          </a:xfrm>
          <a:prstGeom prst="rect">
            <a:avLst/>
          </a:prstGeom>
          <a:solidFill>
            <a:schemeClr val="bg1">
              <a:lumMod val="95000"/>
            </a:schemeClr>
          </a:solidFill>
          <a:ln w="9525">
            <a:solidFill>
              <a:schemeClr val="bg1">
                <a:lumMod val="75000"/>
              </a:schemeClr>
            </a:solidFill>
            <a:miter lim="800000"/>
            <a:headEnd/>
            <a:tailEnd/>
          </a:ln>
          <a:extLst/>
        </p:spPr>
        <p:txBody>
          <a:bodyPr wrap="square">
            <a:spAutoFit/>
          </a:bodyPr>
          <a:lstStyle/>
          <a:p>
            <a:pPr algn="ctr"/>
            <a:r>
              <a:rPr lang="ru-RU" sz="1300" b="1" dirty="0">
                <a:solidFill>
                  <a:srgbClr val="C00000"/>
                </a:solidFill>
                <a:latin typeface="Times New Roman" pitchFamily="18" charset="0"/>
                <a:cs typeface="Times New Roman" pitchFamily="18" charset="0"/>
              </a:rPr>
              <a:t>Сталкиваетесь ли Вы с проявлением административных барьеров</a:t>
            </a:r>
            <a:r>
              <a:rPr lang="ru-RU" sz="1300" b="1" dirty="0" smtClean="0">
                <a:solidFill>
                  <a:srgbClr val="C00000"/>
                </a:solidFill>
                <a:latin typeface="Times New Roman" pitchFamily="18" charset="0"/>
                <a:cs typeface="Times New Roman" pitchFamily="18" charset="0"/>
              </a:rPr>
              <a:t>? </a:t>
            </a:r>
            <a:endParaRPr lang="ru-RU" sz="1300" b="1" dirty="0">
              <a:solidFill>
                <a:srgbClr val="00B050"/>
              </a:solidFill>
              <a:latin typeface="Times New Roman" pitchFamily="18" charset="0"/>
              <a:cs typeface="Times New Roman" pitchFamily="18" charset="0"/>
            </a:endParaRPr>
          </a:p>
        </p:txBody>
      </p:sp>
      <p:sp>
        <p:nvSpPr>
          <p:cNvPr id="7" name="Прямоугольник 8"/>
          <p:cNvSpPr>
            <a:spLocks noChangeArrowheads="1"/>
          </p:cNvSpPr>
          <p:nvPr/>
        </p:nvSpPr>
        <p:spPr bwMode="auto">
          <a:xfrm>
            <a:off x="294943" y="116632"/>
            <a:ext cx="3920490" cy="492443"/>
          </a:xfrm>
          <a:prstGeom prst="rect">
            <a:avLst/>
          </a:prstGeom>
          <a:solidFill>
            <a:schemeClr val="bg1">
              <a:lumMod val="95000"/>
            </a:schemeClr>
          </a:solidFill>
          <a:ln w="9525">
            <a:solidFill>
              <a:schemeClr val="bg1">
                <a:lumMod val="75000"/>
              </a:schemeClr>
            </a:solidFill>
            <a:miter lim="800000"/>
            <a:headEnd/>
            <a:tailEnd/>
          </a:ln>
          <a:extLst/>
        </p:spPr>
        <p:txBody>
          <a:bodyPr wrap="square">
            <a:spAutoFit/>
          </a:bodyPr>
          <a:lstStyle/>
          <a:p>
            <a:pPr algn="ctr"/>
            <a:r>
              <a:rPr lang="ru-RU" sz="1300" b="1" dirty="0">
                <a:solidFill>
                  <a:srgbClr val="C00000"/>
                </a:solidFill>
                <a:latin typeface="Times New Roman" pitchFamily="18" charset="0"/>
                <a:cs typeface="Times New Roman" pitchFamily="18" charset="0"/>
              </a:rPr>
              <a:t>Как Вы оцениваете отношение администрации </a:t>
            </a:r>
            <a:endParaRPr lang="ru-RU" sz="1300" b="1" dirty="0" smtClean="0">
              <a:solidFill>
                <a:srgbClr val="C00000"/>
              </a:solidFill>
              <a:latin typeface="Times New Roman" pitchFamily="18" charset="0"/>
              <a:cs typeface="Times New Roman" pitchFamily="18" charset="0"/>
            </a:endParaRPr>
          </a:p>
          <a:p>
            <a:pPr algn="ctr"/>
            <a:r>
              <a:rPr lang="ru-RU" sz="1300" b="1" dirty="0" smtClean="0">
                <a:solidFill>
                  <a:srgbClr val="C00000"/>
                </a:solidFill>
                <a:latin typeface="Times New Roman" pitchFamily="18" charset="0"/>
                <a:cs typeface="Times New Roman" pitchFamily="18" charset="0"/>
              </a:rPr>
              <a:t>города </a:t>
            </a:r>
            <a:r>
              <a:rPr lang="ru-RU" sz="1300" b="1" dirty="0">
                <a:solidFill>
                  <a:srgbClr val="C00000"/>
                </a:solidFill>
                <a:latin typeface="Times New Roman" pitchFamily="18" charset="0"/>
                <a:cs typeface="Times New Roman" pitchFamily="18" charset="0"/>
              </a:rPr>
              <a:t>к бизнесу? </a:t>
            </a:r>
            <a:r>
              <a:rPr lang="ru-RU" sz="1300" b="1" dirty="0" smtClean="0">
                <a:solidFill>
                  <a:srgbClr val="C00000"/>
                </a:solidFill>
                <a:latin typeface="Times New Roman" pitchFamily="18" charset="0"/>
                <a:cs typeface="Times New Roman" pitchFamily="18" charset="0"/>
              </a:rPr>
              <a:t>(%)</a:t>
            </a:r>
            <a:endParaRPr lang="ru-RU" sz="1300" b="1" dirty="0">
              <a:solidFill>
                <a:srgbClr val="00B050"/>
              </a:solidFill>
              <a:latin typeface="Times New Roman" pitchFamily="18" charset="0"/>
              <a:cs typeface="Times New Roman" pitchFamily="18" charset="0"/>
            </a:endParaRPr>
          </a:p>
        </p:txBody>
      </p:sp>
      <p:sp>
        <p:nvSpPr>
          <p:cNvPr id="8" name="Прямоугольник 7"/>
          <p:cNvSpPr/>
          <p:nvPr/>
        </p:nvSpPr>
        <p:spPr>
          <a:xfrm>
            <a:off x="113304" y="2292975"/>
            <a:ext cx="4183240" cy="400110"/>
          </a:xfrm>
          <a:prstGeom prst="rect">
            <a:avLst/>
          </a:prstGeom>
        </p:spPr>
        <p:txBody>
          <a:bodyPr wrap="square">
            <a:spAutoFit/>
          </a:bodyPr>
          <a:lstStyle/>
          <a:p>
            <a:pPr algn="ctr"/>
            <a:r>
              <a:rPr lang="ru-RU" sz="1000" i="1" dirty="0" smtClean="0">
                <a:latin typeface="Times New Roman" pitchFamily="18" charset="0"/>
                <a:cs typeface="Times New Roman" pitchFamily="18" charset="0"/>
              </a:rPr>
              <a:t>(1 – максимально положительная оценка, 5 –  максимально отрицательная)</a:t>
            </a:r>
            <a:endParaRPr lang="ru-RU" sz="1000" i="1" dirty="0">
              <a:latin typeface="Times New Roman" pitchFamily="18" charset="0"/>
              <a:cs typeface="Times New Roman" pitchFamily="18" charset="0"/>
            </a:endParaRPr>
          </a:p>
        </p:txBody>
      </p:sp>
      <p:graphicFrame>
        <p:nvGraphicFramePr>
          <p:cNvPr id="9" name="Диаграмма 8"/>
          <p:cNvGraphicFramePr>
            <a:graphicFrameLocks/>
          </p:cNvGraphicFramePr>
          <p:nvPr>
            <p:extLst>
              <p:ext uri="{D42A27DB-BD31-4B8C-83A1-F6EECF244321}">
                <p14:modId xmlns:p14="http://schemas.microsoft.com/office/powerpoint/2010/main" val="1368045522"/>
              </p:ext>
            </p:extLst>
          </p:nvPr>
        </p:nvGraphicFramePr>
        <p:xfrm>
          <a:off x="4560570" y="4145163"/>
          <a:ext cx="4263390" cy="2324039"/>
        </p:xfrm>
        <a:graphic>
          <a:graphicData uri="http://schemas.openxmlformats.org/drawingml/2006/chart">
            <c:chart xmlns:c="http://schemas.openxmlformats.org/drawingml/2006/chart" xmlns:r="http://schemas.openxmlformats.org/officeDocument/2006/relationships" r:id="rId3"/>
          </a:graphicData>
        </a:graphic>
      </p:graphicFrame>
      <p:sp>
        <p:nvSpPr>
          <p:cNvPr id="10" name="Прямоугольник 8"/>
          <p:cNvSpPr>
            <a:spLocks noChangeArrowheads="1"/>
          </p:cNvSpPr>
          <p:nvPr/>
        </p:nvSpPr>
        <p:spPr bwMode="auto">
          <a:xfrm>
            <a:off x="4554880" y="3652192"/>
            <a:ext cx="4269080" cy="492443"/>
          </a:xfrm>
          <a:prstGeom prst="rect">
            <a:avLst/>
          </a:prstGeom>
          <a:solidFill>
            <a:schemeClr val="bg1">
              <a:lumMod val="95000"/>
            </a:schemeClr>
          </a:solidFill>
          <a:ln w="9525">
            <a:solidFill>
              <a:schemeClr val="bg1">
                <a:lumMod val="75000"/>
              </a:schemeClr>
            </a:solidFill>
            <a:miter lim="800000"/>
            <a:headEnd/>
            <a:tailEnd/>
          </a:ln>
          <a:extLst/>
        </p:spPr>
        <p:txBody>
          <a:bodyPr wrap="square">
            <a:spAutoFit/>
          </a:bodyPr>
          <a:lstStyle/>
          <a:p>
            <a:pPr algn="ctr"/>
            <a:r>
              <a:rPr lang="ru-RU" sz="1300" b="1" dirty="0" smtClean="0">
                <a:solidFill>
                  <a:srgbClr val="C00000"/>
                </a:solidFill>
                <a:latin typeface="Times New Roman" pitchFamily="18" charset="0"/>
                <a:cs typeface="Times New Roman" pitchFamily="18" charset="0"/>
              </a:rPr>
              <a:t>Средние оценки показателей/степени их доступности (мах-5)</a:t>
            </a:r>
          </a:p>
        </p:txBody>
      </p:sp>
      <p:sp>
        <p:nvSpPr>
          <p:cNvPr id="12" name="Заголовок 1"/>
          <p:cNvSpPr txBox="1">
            <a:spLocks/>
          </p:cNvSpPr>
          <p:nvPr/>
        </p:nvSpPr>
        <p:spPr>
          <a:xfrm>
            <a:off x="5741" y="6412052"/>
            <a:ext cx="9143999" cy="42227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sz="1200" b="1" dirty="0" smtClean="0">
                <a:solidFill>
                  <a:schemeClr val="bg1">
                    <a:lumMod val="50000"/>
                  </a:schemeClr>
                </a:solidFill>
                <a:latin typeface="Times New Roman" pitchFamily="18" charset="0"/>
                <a:cs typeface="Times New Roman" pitchFamily="18" charset="0"/>
              </a:rPr>
              <a:t>Мониторинг деятельности малых и средних предприятий, </a:t>
            </a:r>
            <a:r>
              <a:rPr lang="en-US" sz="1200" b="1" dirty="0" smtClean="0">
                <a:solidFill>
                  <a:schemeClr val="bg1">
                    <a:lumMod val="50000"/>
                  </a:schemeClr>
                </a:solidFill>
                <a:latin typeface="Times New Roman" pitchFamily="18" charset="0"/>
                <a:cs typeface="Times New Roman" pitchFamily="18" charset="0"/>
              </a:rPr>
              <a:t>II </a:t>
            </a:r>
            <a:r>
              <a:rPr lang="ru-RU" sz="1200" b="1" dirty="0" smtClean="0">
                <a:solidFill>
                  <a:schemeClr val="bg1">
                    <a:lumMod val="50000"/>
                  </a:schemeClr>
                </a:solidFill>
                <a:latin typeface="Times New Roman" pitchFamily="18" charset="0"/>
                <a:cs typeface="Times New Roman" pitchFamily="18" charset="0"/>
              </a:rPr>
              <a:t>квартал 2013</a:t>
            </a:r>
            <a:r>
              <a:rPr lang="en-US" sz="1200" b="1" dirty="0" smtClean="0">
                <a:solidFill>
                  <a:schemeClr val="bg1">
                    <a:lumMod val="50000"/>
                  </a:schemeClr>
                </a:solidFill>
                <a:latin typeface="Times New Roman" pitchFamily="18" charset="0"/>
                <a:cs typeface="Times New Roman" pitchFamily="18" charset="0"/>
              </a:rPr>
              <a:t> </a:t>
            </a:r>
            <a:r>
              <a:rPr lang="ru-RU" sz="1200" b="1" dirty="0" smtClean="0">
                <a:solidFill>
                  <a:schemeClr val="bg1">
                    <a:lumMod val="50000"/>
                  </a:schemeClr>
                </a:solidFill>
                <a:latin typeface="Times New Roman" pitchFamily="18" charset="0"/>
                <a:cs typeface="Times New Roman" pitchFamily="18" charset="0"/>
              </a:rPr>
              <a:t>г.</a:t>
            </a:r>
            <a:endParaRPr lang="ru-RU" sz="1200" b="1" dirty="0">
              <a:solidFill>
                <a:schemeClr val="bg1">
                  <a:lumMod val="50000"/>
                </a:schemeClr>
              </a:solidFill>
              <a:latin typeface="Times New Roman" pitchFamily="18" charset="0"/>
              <a:cs typeface="Times New Roman" pitchFamily="18" charset="0"/>
            </a:endParaRPr>
          </a:p>
        </p:txBody>
      </p:sp>
      <p:sp>
        <p:nvSpPr>
          <p:cNvPr id="13" name="Подзаголовок 2"/>
          <p:cNvSpPr txBox="1">
            <a:spLocks/>
          </p:cNvSpPr>
          <p:nvPr/>
        </p:nvSpPr>
        <p:spPr>
          <a:xfrm>
            <a:off x="4554879" y="1916108"/>
            <a:ext cx="4269081" cy="1653852"/>
          </a:xfrm>
          <a:prstGeom prst="rect">
            <a:avLst/>
          </a:prstGeom>
        </p:spPr>
        <p:txBody>
          <a:bodyPr>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gn="just">
              <a:lnSpc>
                <a:spcPct val="110000"/>
              </a:lnSpc>
              <a:buNone/>
              <a:defRPr/>
            </a:pPr>
            <a:r>
              <a:rPr lang="ru-RU" sz="1100" dirty="0" smtClean="0">
                <a:latin typeface="Times New Roman" pitchFamily="18" charset="0"/>
                <a:cs typeface="Times New Roman" pitchFamily="18" charset="0"/>
              </a:rPr>
              <a:t>Респондентам </a:t>
            </a:r>
            <a:r>
              <a:rPr lang="ru-RU" sz="1100" dirty="0">
                <a:latin typeface="Times New Roman" pitchFamily="18" charset="0"/>
                <a:cs typeface="Times New Roman" pitchFamily="18" charset="0"/>
              </a:rPr>
              <a:t>было предложено оценить несколько показателей, а также степень их доступности или легкость получения. Выяснилось, что в нашем городе достаточно просто зарегистрировать  предприятие и собственность, а наибольшие сложности возникают при получении разрешения на строительство. Также низко оценены такие показатели, как налогообложение и степень защиты инвесторов. При этом средние значения по всем показателям не превышают оценки «4», большинство не дотягивает и до «3» </a:t>
            </a:r>
            <a:endParaRPr lang="ru-RU" sz="400" dirty="0">
              <a:latin typeface="Times New Roman" pitchFamily="18" charset="0"/>
              <a:cs typeface="Times New Roman" pitchFamily="18" charset="0"/>
            </a:endParaRPr>
          </a:p>
          <a:p>
            <a:pPr marL="0" indent="0" algn="just" fontAlgn="auto">
              <a:lnSpc>
                <a:spcPct val="110000"/>
              </a:lnSpc>
              <a:spcAft>
                <a:spcPts val="0"/>
              </a:spcAft>
              <a:buFont typeface="Arial" pitchFamily="34" charset="0"/>
              <a:buNone/>
              <a:defRPr/>
            </a:pPr>
            <a:endParaRPr lang="ru-RU" sz="1100" dirty="0" smtClean="0">
              <a:latin typeface="Times New Roman" pitchFamily="18" charset="0"/>
              <a:cs typeface="Times New Roman" pitchFamily="18" charset="0"/>
            </a:endParaRPr>
          </a:p>
        </p:txBody>
      </p:sp>
      <p:graphicFrame>
        <p:nvGraphicFramePr>
          <p:cNvPr id="14" name="Диаграмма 13"/>
          <p:cNvGraphicFramePr>
            <a:graphicFrameLocks/>
          </p:cNvGraphicFramePr>
          <p:nvPr>
            <p:extLst>
              <p:ext uri="{D42A27DB-BD31-4B8C-83A1-F6EECF244321}">
                <p14:modId xmlns:p14="http://schemas.microsoft.com/office/powerpoint/2010/main" val="1841191875"/>
              </p:ext>
            </p:extLst>
          </p:nvPr>
        </p:nvGraphicFramePr>
        <p:xfrm>
          <a:off x="296888" y="609075"/>
          <a:ext cx="3916599" cy="1724034"/>
        </p:xfrm>
        <a:graphic>
          <a:graphicData uri="http://schemas.openxmlformats.org/drawingml/2006/chart">
            <c:chart xmlns:c="http://schemas.openxmlformats.org/drawingml/2006/chart" xmlns:r="http://schemas.openxmlformats.org/officeDocument/2006/relationships" r:id="rId4"/>
          </a:graphicData>
        </a:graphic>
      </p:graphicFrame>
      <p:sp>
        <p:nvSpPr>
          <p:cNvPr id="2" name="Прямоугольник 1"/>
          <p:cNvSpPr/>
          <p:nvPr/>
        </p:nvSpPr>
        <p:spPr>
          <a:xfrm>
            <a:off x="155546" y="2674744"/>
            <a:ext cx="4199284" cy="3989169"/>
          </a:xfrm>
          <a:prstGeom prst="rect">
            <a:avLst/>
          </a:prstGeom>
        </p:spPr>
        <p:txBody>
          <a:bodyPr wrap="square">
            <a:spAutoFit/>
          </a:bodyPr>
          <a:lstStyle/>
          <a:p>
            <a:pPr algn="just">
              <a:lnSpc>
                <a:spcPct val="110000"/>
              </a:lnSpc>
              <a:defRPr/>
            </a:pPr>
            <a:r>
              <a:rPr lang="ru-RU" sz="1100" dirty="0">
                <a:latin typeface="Times New Roman" pitchFamily="18" charset="0"/>
                <a:cs typeface="Times New Roman" pitchFamily="18" charset="0"/>
              </a:rPr>
              <a:t>Во 2 квартале сократилось количество резко отрицательных оценок отношения власти к бизнесу и увеличилось количество средних «нейтральных» оценок. (При этом под властью предприниматели понимают совокупность всех структур и управлений мэрии города, контролирующих служб, а также законодательную власть страны). </a:t>
            </a:r>
            <a:endParaRPr lang="ru-RU" sz="1100" dirty="0" smtClean="0">
              <a:latin typeface="Times New Roman" pitchFamily="18" charset="0"/>
              <a:cs typeface="Times New Roman" pitchFamily="18" charset="0"/>
            </a:endParaRPr>
          </a:p>
          <a:p>
            <a:pPr algn="just">
              <a:lnSpc>
                <a:spcPct val="110000"/>
              </a:lnSpc>
              <a:defRPr/>
            </a:pPr>
            <a:endParaRPr lang="ru-RU" sz="1100" dirty="0">
              <a:latin typeface="Times New Roman" pitchFamily="18" charset="0"/>
              <a:cs typeface="Times New Roman" pitchFamily="18" charset="0"/>
            </a:endParaRPr>
          </a:p>
          <a:p>
            <a:pPr algn="just">
              <a:lnSpc>
                <a:spcPct val="110000"/>
              </a:lnSpc>
              <a:defRPr/>
            </a:pPr>
            <a:r>
              <a:rPr lang="ru-RU" sz="1100" dirty="0" smtClean="0">
                <a:latin typeface="Times New Roman" pitchFamily="18" charset="0"/>
                <a:cs typeface="Times New Roman" pitchFamily="18" charset="0"/>
              </a:rPr>
              <a:t>Если </a:t>
            </a:r>
            <a:r>
              <a:rPr lang="ru-RU" sz="1100" dirty="0">
                <a:latin typeface="Times New Roman" pitchFamily="18" charset="0"/>
                <a:cs typeface="Times New Roman" pitchFamily="18" charset="0"/>
              </a:rPr>
              <a:t>основной причиной недовольства за предыдущий период было повышение страховых взносов, </a:t>
            </a:r>
            <a:r>
              <a:rPr lang="ru-RU" sz="1100" dirty="0" smtClean="0">
                <a:latin typeface="Times New Roman" pitchFamily="18" charset="0"/>
                <a:cs typeface="Times New Roman" pitchFamily="18" charset="0"/>
              </a:rPr>
              <a:t>то, </a:t>
            </a:r>
            <a:r>
              <a:rPr lang="ru-RU" sz="1100" dirty="0">
                <a:latin typeface="Times New Roman" pitchFamily="18" charset="0"/>
                <a:cs typeface="Times New Roman" pitchFamily="18" charset="0"/>
              </a:rPr>
              <a:t>когда было принято решение о другом порядке их расчетов, </a:t>
            </a:r>
            <a:r>
              <a:rPr lang="ru-RU" sz="1100" dirty="0" smtClean="0">
                <a:latin typeface="Times New Roman" pitchFamily="18" charset="0"/>
                <a:cs typeface="Times New Roman" pitchFamily="18" charset="0"/>
              </a:rPr>
              <a:t>бизнес «почувствовал </a:t>
            </a:r>
            <a:r>
              <a:rPr lang="ru-RU" sz="1100" dirty="0">
                <a:latin typeface="Times New Roman" pitchFamily="18" charset="0"/>
                <a:cs typeface="Times New Roman" pitchFamily="18" charset="0"/>
              </a:rPr>
              <a:t>себя </a:t>
            </a:r>
            <a:r>
              <a:rPr lang="ru-RU" sz="1100" dirty="0" smtClean="0">
                <a:latin typeface="Times New Roman" pitchFamily="18" charset="0"/>
                <a:cs typeface="Times New Roman" pitchFamily="18" charset="0"/>
              </a:rPr>
              <a:t>услышанным», </a:t>
            </a:r>
            <a:r>
              <a:rPr lang="ru-RU" sz="1100" dirty="0">
                <a:latin typeface="Times New Roman" pitchFamily="18" charset="0"/>
                <a:cs typeface="Times New Roman" pitchFamily="18" charset="0"/>
              </a:rPr>
              <a:t>что послужило причиной снижения отрицательных оценок отношения </a:t>
            </a:r>
            <a:r>
              <a:rPr lang="ru-RU" sz="1100" dirty="0" smtClean="0">
                <a:latin typeface="Times New Roman" pitchFamily="18" charset="0"/>
                <a:cs typeface="Times New Roman" pitchFamily="18" charset="0"/>
              </a:rPr>
              <a:t>власти к предпринимателям.</a:t>
            </a:r>
          </a:p>
          <a:p>
            <a:pPr algn="just">
              <a:lnSpc>
                <a:spcPct val="110000"/>
              </a:lnSpc>
              <a:defRPr/>
            </a:pPr>
            <a:endParaRPr lang="ru-RU" sz="1100" dirty="0" smtClean="0">
              <a:latin typeface="Times New Roman" pitchFamily="18" charset="0"/>
              <a:cs typeface="Times New Roman" pitchFamily="18" charset="0"/>
            </a:endParaRPr>
          </a:p>
          <a:p>
            <a:pPr algn="just">
              <a:lnSpc>
                <a:spcPct val="110000"/>
              </a:lnSpc>
              <a:defRPr/>
            </a:pPr>
            <a:r>
              <a:rPr lang="ru-RU" sz="1100" dirty="0">
                <a:latin typeface="Times New Roman" pitchFamily="18" charset="0"/>
                <a:cs typeface="Times New Roman" pitchFamily="18" charset="0"/>
              </a:rPr>
              <a:t>Примечательно, что самые отрицательные оценки дают не только респонденты, не получившие прибыли в этом квартале, но и те, кто прибыль получил.  Их мнение связано с неудовлетворенностью существующими формами государственной поддержки, а также существующими административными барьерами, проверками контролирующих служб, долгими сроками оформления документов, лицензий, свидетельств</a:t>
            </a:r>
            <a:r>
              <a:rPr lang="ru-RU" sz="1100" dirty="0" smtClean="0">
                <a:latin typeface="Times New Roman" pitchFamily="18" charset="0"/>
                <a:cs typeface="Times New Roman" pitchFamily="18" charset="0"/>
              </a:rPr>
              <a:t>.               </a:t>
            </a:r>
            <a:endParaRPr lang="ru-RU" sz="1100" dirty="0">
              <a:latin typeface="Times New Roman" pitchFamily="18" charset="0"/>
              <a:cs typeface="Times New Roman" pitchFamily="18" charset="0"/>
            </a:endParaRPr>
          </a:p>
        </p:txBody>
      </p:sp>
    </p:spTree>
    <p:extLst>
      <p:ext uri="{BB962C8B-B14F-4D97-AF65-F5344CB8AC3E}">
        <p14:creationId xmlns:p14="http://schemas.microsoft.com/office/powerpoint/2010/main" val="14982299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Диаграмма 3"/>
          <p:cNvGraphicFramePr>
            <a:graphicFrameLocks/>
          </p:cNvGraphicFramePr>
          <p:nvPr>
            <p:extLst>
              <p:ext uri="{D42A27DB-BD31-4B8C-83A1-F6EECF244321}">
                <p14:modId xmlns:p14="http://schemas.microsoft.com/office/powerpoint/2010/main" val="4246865094"/>
              </p:ext>
            </p:extLst>
          </p:nvPr>
        </p:nvGraphicFramePr>
        <p:xfrm>
          <a:off x="345242" y="1062990"/>
          <a:ext cx="3792418" cy="1885950"/>
        </p:xfrm>
        <a:graphic>
          <a:graphicData uri="http://schemas.openxmlformats.org/drawingml/2006/chart">
            <c:chart xmlns:c="http://schemas.openxmlformats.org/drawingml/2006/chart" xmlns:r="http://schemas.openxmlformats.org/officeDocument/2006/relationships" r:id="rId2"/>
          </a:graphicData>
        </a:graphic>
      </p:graphicFrame>
      <p:sp>
        <p:nvSpPr>
          <p:cNvPr id="5" name="Прямоугольник 7"/>
          <p:cNvSpPr>
            <a:spLocks noChangeArrowheads="1"/>
          </p:cNvSpPr>
          <p:nvPr/>
        </p:nvSpPr>
        <p:spPr bwMode="auto">
          <a:xfrm>
            <a:off x="342900" y="379413"/>
            <a:ext cx="3794759" cy="692497"/>
          </a:xfrm>
          <a:prstGeom prst="rect">
            <a:avLst/>
          </a:prstGeom>
          <a:solidFill>
            <a:schemeClr val="bg1">
              <a:lumMod val="95000"/>
            </a:schemeClr>
          </a:solidFill>
          <a:ln w="9525">
            <a:solidFill>
              <a:schemeClr val="bg1">
                <a:lumMod val="75000"/>
              </a:schemeClr>
            </a:solidFill>
            <a:miter lim="800000"/>
            <a:headEnd/>
            <a:tailEnd/>
          </a:ln>
          <a:extLst/>
        </p:spPr>
        <p:txBody>
          <a:bodyPr wrap="square">
            <a:spAutoFit/>
          </a:bodyPr>
          <a:lstStyle/>
          <a:p>
            <a:pPr algn="ctr"/>
            <a:r>
              <a:rPr lang="ru-RU" sz="1300" b="1" dirty="0">
                <a:solidFill>
                  <a:srgbClr val="C00000"/>
                </a:solidFill>
                <a:latin typeface="Times New Roman" pitchFamily="18" charset="0"/>
                <a:cs typeface="Times New Roman" pitchFamily="18" charset="0"/>
              </a:rPr>
              <a:t>Д</a:t>
            </a:r>
            <a:r>
              <a:rPr lang="ru-RU" sz="1300" b="1" dirty="0" smtClean="0">
                <a:solidFill>
                  <a:srgbClr val="C00000"/>
                </a:solidFill>
                <a:latin typeface="Times New Roman" pitchFamily="18" charset="0"/>
                <a:cs typeface="Times New Roman" pitchFamily="18" charset="0"/>
              </a:rPr>
              <a:t>остаточно ли имеющихся на сегодняшний день программ поддержки предпринимательства? (%)</a:t>
            </a:r>
            <a:endParaRPr lang="ru-RU" sz="1300" b="1" dirty="0">
              <a:solidFill>
                <a:srgbClr val="C00000"/>
              </a:solidFill>
              <a:latin typeface="Times New Roman" pitchFamily="18" charset="0"/>
              <a:cs typeface="Times New Roman" pitchFamily="18" charset="0"/>
            </a:endParaRPr>
          </a:p>
        </p:txBody>
      </p:sp>
      <p:graphicFrame>
        <p:nvGraphicFramePr>
          <p:cNvPr id="6" name="Диаграмма 5"/>
          <p:cNvGraphicFramePr>
            <a:graphicFrameLocks/>
          </p:cNvGraphicFramePr>
          <p:nvPr>
            <p:extLst>
              <p:ext uri="{D42A27DB-BD31-4B8C-83A1-F6EECF244321}">
                <p14:modId xmlns:p14="http://schemas.microsoft.com/office/powerpoint/2010/main" val="4268983078"/>
              </p:ext>
            </p:extLst>
          </p:nvPr>
        </p:nvGraphicFramePr>
        <p:xfrm>
          <a:off x="323528" y="4061772"/>
          <a:ext cx="3855239" cy="2263066"/>
        </p:xfrm>
        <a:graphic>
          <a:graphicData uri="http://schemas.openxmlformats.org/drawingml/2006/chart">
            <c:chart xmlns:c="http://schemas.openxmlformats.org/drawingml/2006/chart" xmlns:r="http://schemas.openxmlformats.org/officeDocument/2006/relationships" r:id="rId3"/>
          </a:graphicData>
        </a:graphic>
      </p:graphicFrame>
      <p:sp>
        <p:nvSpPr>
          <p:cNvPr id="7" name="Прямоугольник 11"/>
          <p:cNvSpPr>
            <a:spLocks noChangeArrowheads="1"/>
          </p:cNvSpPr>
          <p:nvPr/>
        </p:nvSpPr>
        <p:spPr bwMode="auto">
          <a:xfrm>
            <a:off x="320101" y="3304203"/>
            <a:ext cx="3851850" cy="738664"/>
          </a:xfrm>
          <a:prstGeom prst="rect">
            <a:avLst/>
          </a:prstGeom>
          <a:solidFill>
            <a:schemeClr val="bg1">
              <a:lumMod val="95000"/>
            </a:schemeClr>
          </a:solidFill>
          <a:ln w="9525">
            <a:solidFill>
              <a:schemeClr val="bg1">
                <a:lumMod val="75000"/>
              </a:schemeClr>
            </a:solidFill>
            <a:miter lim="800000"/>
            <a:headEnd/>
            <a:tailEnd/>
          </a:ln>
          <a:extLst/>
        </p:spPr>
        <p:txBody>
          <a:bodyPr wrap="square">
            <a:spAutoFit/>
          </a:bodyPr>
          <a:lstStyle/>
          <a:p>
            <a:pPr algn="ctr"/>
            <a:r>
              <a:rPr lang="ru-RU" sz="1400" b="1" dirty="0" smtClean="0">
                <a:solidFill>
                  <a:srgbClr val="C00000"/>
                </a:solidFill>
                <a:latin typeface="Times New Roman" pitchFamily="18" charset="0"/>
                <a:cs typeface="Times New Roman" pitchFamily="18" charset="0"/>
              </a:rPr>
              <a:t>Какой формы поддержки, на ваш взгляд, не хватает для развития бизнеса в настоящий момент? (%)</a:t>
            </a:r>
            <a:endParaRPr lang="ru-RU" sz="1400" b="1" dirty="0">
              <a:solidFill>
                <a:srgbClr val="C00000"/>
              </a:solidFill>
              <a:latin typeface="Times New Roman" pitchFamily="18" charset="0"/>
              <a:cs typeface="Times New Roman" pitchFamily="18" charset="0"/>
            </a:endParaRPr>
          </a:p>
        </p:txBody>
      </p:sp>
      <p:sp>
        <p:nvSpPr>
          <p:cNvPr id="9" name="TextBox 8"/>
          <p:cNvSpPr txBox="1"/>
          <p:nvPr/>
        </p:nvSpPr>
        <p:spPr>
          <a:xfrm>
            <a:off x="4321687" y="349548"/>
            <a:ext cx="4554750" cy="5909310"/>
          </a:xfrm>
          <a:prstGeom prst="rect">
            <a:avLst/>
          </a:prstGeom>
          <a:noFill/>
        </p:spPr>
        <p:txBody>
          <a:bodyPr wrap="square" rtlCol="0">
            <a:spAutoFit/>
          </a:bodyPr>
          <a:lstStyle/>
          <a:p>
            <a:pPr algn="just"/>
            <a:r>
              <a:rPr lang="ru-RU" sz="1350" dirty="0" smtClean="0">
                <a:latin typeface="Times New Roman" pitchFamily="18" charset="0"/>
                <a:cs typeface="Times New Roman" pitchFamily="18" charset="0"/>
              </a:rPr>
              <a:t>Большинство респондентов считают, что </a:t>
            </a:r>
            <a:r>
              <a:rPr lang="ru-RU" sz="1350" dirty="0" smtClean="0">
                <a:latin typeface="Times New Roman" pitchFamily="18" charset="0"/>
                <a:cs typeface="Times New Roman" pitchFamily="18" charset="0"/>
              </a:rPr>
              <a:t>необходимо </a:t>
            </a:r>
            <a:r>
              <a:rPr lang="ru-RU" sz="1350" dirty="0" smtClean="0">
                <a:latin typeface="Times New Roman" pitchFamily="18" charset="0"/>
                <a:cs typeface="Times New Roman" pitchFamily="18" charset="0"/>
              </a:rPr>
              <a:t>расширение форм </a:t>
            </a:r>
            <a:r>
              <a:rPr lang="ru-RU" sz="1350" dirty="0" smtClean="0">
                <a:latin typeface="Times New Roman" pitchFamily="18" charset="0"/>
                <a:cs typeface="Times New Roman" pitchFamily="18" charset="0"/>
              </a:rPr>
              <a:t>поддержки субъектов МСП.</a:t>
            </a:r>
            <a:endParaRPr lang="ru-RU" sz="1350" dirty="0" smtClean="0">
              <a:latin typeface="Times New Roman" pitchFamily="18" charset="0"/>
              <a:cs typeface="Times New Roman" pitchFamily="18" charset="0"/>
            </a:endParaRPr>
          </a:p>
          <a:p>
            <a:pPr algn="just"/>
            <a:endParaRPr lang="ru-RU" sz="1350" dirty="0" smtClean="0">
              <a:latin typeface="Times New Roman" pitchFamily="18" charset="0"/>
              <a:cs typeface="Times New Roman" pitchFamily="18" charset="0"/>
            </a:endParaRPr>
          </a:p>
          <a:p>
            <a:pPr algn="just"/>
            <a:r>
              <a:rPr lang="ru-RU" sz="1350" dirty="0" smtClean="0">
                <a:latin typeface="Times New Roman" pitchFamily="18" charset="0"/>
                <a:cs typeface="Times New Roman" pitchFamily="18" charset="0"/>
              </a:rPr>
              <a:t>Особенно остро  представители МСП нуждаются в финансовой поддержке. Данная форма помощи является самой распространенной среди предприятий всех отраслей и  периодов существования. Предприниматели хотели бы иметь возможность пользоваться различными видами финансовой (предоставление грантов и субсидий предприятиям в зависимости от возраста, вида деятельности, другим показателям</a:t>
            </a:r>
            <a:r>
              <a:rPr lang="ru-RU" sz="1350" dirty="0">
                <a:latin typeface="Times New Roman" pitchFamily="18" charset="0"/>
                <a:cs typeface="Times New Roman" pitchFamily="18" charset="0"/>
              </a:rPr>
              <a:t>)</a:t>
            </a:r>
            <a:endParaRPr lang="ru-RU" sz="1350" dirty="0" smtClean="0">
              <a:latin typeface="Times New Roman" pitchFamily="18" charset="0"/>
              <a:cs typeface="Times New Roman" pitchFamily="18" charset="0"/>
            </a:endParaRPr>
          </a:p>
          <a:p>
            <a:pPr algn="just"/>
            <a:endParaRPr lang="ru-RU" sz="1350" dirty="0" smtClean="0">
              <a:latin typeface="Times New Roman" pitchFamily="18" charset="0"/>
              <a:cs typeface="Times New Roman" pitchFamily="18" charset="0"/>
            </a:endParaRPr>
          </a:p>
          <a:p>
            <a:pPr algn="just"/>
            <a:r>
              <a:rPr lang="ru-RU" sz="1350" dirty="0" smtClean="0">
                <a:latin typeface="Times New Roman" pitchFamily="18" charset="0"/>
                <a:cs typeface="Times New Roman" pitchFamily="18" charset="0"/>
              </a:rPr>
              <a:t>Также предпринимателям по-прежнему не хватает информационно-консультационной поддержки. Многие не понимают алгоритмы действий в определенных ситуациях (регистрация предприятия и проч.). Кроме того, представители МСП, особенно те, кто жалуется на нестабильность законодательства,  не успевают отслеживать изменения в законодательстве, главным образом в налоговом. Проблемой в этой связи является, то, что многие представители МСП не знают, где можно получить квалифицированные консультации по тем или иным вопросам. Это подтверждают и общероссийские данные. Например, по результатам опроса ФОМ, около 50% предпринимателей вообще не знают о существовании организаций, объединениях предпринимателей, других структурах, где можно было бы получить необходимую помощь</a:t>
            </a:r>
            <a:r>
              <a:rPr lang="ru-RU" sz="1300" dirty="0" smtClean="0">
                <a:latin typeface="Times New Roman" pitchFamily="18" charset="0"/>
                <a:cs typeface="Times New Roman" pitchFamily="18" charset="0"/>
              </a:rPr>
              <a:t>. </a:t>
            </a:r>
          </a:p>
        </p:txBody>
      </p:sp>
      <p:sp>
        <p:nvSpPr>
          <p:cNvPr id="12" name="Заголовок 1"/>
          <p:cNvSpPr txBox="1">
            <a:spLocks/>
          </p:cNvSpPr>
          <p:nvPr/>
        </p:nvSpPr>
        <p:spPr>
          <a:xfrm>
            <a:off x="0" y="6435725"/>
            <a:ext cx="9143999" cy="42227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sz="1200" b="1" dirty="0" smtClean="0">
                <a:solidFill>
                  <a:schemeClr val="bg1">
                    <a:lumMod val="50000"/>
                  </a:schemeClr>
                </a:solidFill>
                <a:latin typeface="Times New Roman" pitchFamily="18" charset="0"/>
                <a:cs typeface="Times New Roman" pitchFamily="18" charset="0"/>
              </a:rPr>
              <a:t>Мониторинг деятельности малых и средних предприятий, </a:t>
            </a:r>
            <a:r>
              <a:rPr lang="en-US" sz="1200" b="1" dirty="0" smtClean="0">
                <a:solidFill>
                  <a:schemeClr val="bg1">
                    <a:lumMod val="50000"/>
                  </a:schemeClr>
                </a:solidFill>
                <a:latin typeface="Times New Roman" pitchFamily="18" charset="0"/>
                <a:cs typeface="Times New Roman" pitchFamily="18" charset="0"/>
              </a:rPr>
              <a:t>II </a:t>
            </a:r>
            <a:r>
              <a:rPr lang="ru-RU" sz="1200" b="1" dirty="0" smtClean="0">
                <a:solidFill>
                  <a:schemeClr val="bg1">
                    <a:lumMod val="50000"/>
                  </a:schemeClr>
                </a:solidFill>
                <a:latin typeface="Times New Roman" pitchFamily="18" charset="0"/>
                <a:cs typeface="Times New Roman" pitchFamily="18" charset="0"/>
              </a:rPr>
              <a:t>квартал 2013</a:t>
            </a:r>
            <a:r>
              <a:rPr lang="en-US" sz="1200" b="1" dirty="0" smtClean="0">
                <a:solidFill>
                  <a:schemeClr val="bg1">
                    <a:lumMod val="50000"/>
                  </a:schemeClr>
                </a:solidFill>
                <a:latin typeface="Times New Roman" pitchFamily="18" charset="0"/>
                <a:cs typeface="Times New Roman" pitchFamily="18" charset="0"/>
              </a:rPr>
              <a:t> </a:t>
            </a:r>
            <a:r>
              <a:rPr lang="ru-RU" sz="1200" b="1" dirty="0" smtClean="0">
                <a:solidFill>
                  <a:schemeClr val="bg1">
                    <a:lumMod val="50000"/>
                  </a:schemeClr>
                </a:solidFill>
                <a:latin typeface="Times New Roman" pitchFamily="18" charset="0"/>
                <a:cs typeface="Times New Roman" pitchFamily="18" charset="0"/>
              </a:rPr>
              <a:t>г.</a:t>
            </a:r>
            <a:endParaRPr lang="ru-RU" sz="1200" b="1" dirty="0">
              <a:solidFill>
                <a:schemeClr val="bg1">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24578649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Диаграмма 3"/>
          <p:cNvGraphicFramePr>
            <a:graphicFrameLocks/>
          </p:cNvGraphicFramePr>
          <p:nvPr>
            <p:extLst>
              <p:ext uri="{D42A27DB-BD31-4B8C-83A1-F6EECF244321}">
                <p14:modId xmlns:p14="http://schemas.microsoft.com/office/powerpoint/2010/main" val="3394589504"/>
              </p:ext>
            </p:extLst>
          </p:nvPr>
        </p:nvGraphicFramePr>
        <p:xfrm>
          <a:off x="390135" y="3654836"/>
          <a:ext cx="3970722" cy="2824802"/>
        </p:xfrm>
        <a:graphic>
          <a:graphicData uri="http://schemas.openxmlformats.org/drawingml/2006/chart">
            <c:chart xmlns:c="http://schemas.openxmlformats.org/drawingml/2006/chart" xmlns:r="http://schemas.openxmlformats.org/officeDocument/2006/relationships" r:id="rId2"/>
          </a:graphicData>
        </a:graphic>
      </p:graphicFrame>
      <p:sp>
        <p:nvSpPr>
          <p:cNvPr id="5" name="Прямоугольник 13"/>
          <p:cNvSpPr>
            <a:spLocks noChangeArrowheads="1"/>
          </p:cNvSpPr>
          <p:nvPr/>
        </p:nvSpPr>
        <p:spPr bwMode="auto">
          <a:xfrm>
            <a:off x="388620" y="3347814"/>
            <a:ext cx="3977640" cy="306387"/>
          </a:xfrm>
          <a:prstGeom prst="rect">
            <a:avLst/>
          </a:prstGeom>
          <a:solidFill>
            <a:schemeClr val="bg1">
              <a:lumMod val="95000"/>
            </a:schemeClr>
          </a:solidFill>
          <a:ln w="9525">
            <a:solidFill>
              <a:schemeClr val="bg1">
                <a:lumMod val="75000"/>
              </a:schemeClr>
            </a:solidFill>
            <a:miter lim="800000"/>
            <a:headEnd/>
            <a:tailEnd/>
          </a:ln>
          <a:extLst/>
        </p:spPr>
        <p:txBody>
          <a:bodyPr wrap="square">
            <a:spAutoFit/>
          </a:bodyPr>
          <a:lstStyle/>
          <a:p>
            <a:pPr algn="ctr"/>
            <a:r>
              <a:rPr lang="ru-RU" sz="1400" b="1" dirty="0">
                <a:solidFill>
                  <a:srgbClr val="C00000"/>
                </a:solidFill>
                <a:latin typeface="Times New Roman" pitchFamily="18" charset="0"/>
                <a:cs typeface="Times New Roman" pitchFamily="18" charset="0"/>
              </a:rPr>
              <a:t>Цели компании на ближайшие 2 года (%)</a:t>
            </a:r>
          </a:p>
        </p:txBody>
      </p:sp>
      <p:sp>
        <p:nvSpPr>
          <p:cNvPr id="6" name="Прямоугольник 4"/>
          <p:cNvSpPr>
            <a:spLocks noChangeArrowheads="1"/>
          </p:cNvSpPr>
          <p:nvPr/>
        </p:nvSpPr>
        <p:spPr bwMode="auto">
          <a:xfrm>
            <a:off x="4636922" y="291510"/>
            <a:ext cx="4183550" cy="523220"/>
          </a:xfrm>
          <a:prstGeom prst="rect">
            <a:avLst/>
          </a:prstGeom>
          <a:solidFill>
            <a:schemeClr val="bg1">
              <a:lumMod val="95000"/>
            </a:schemeClr>
          </a:solidFill>
          <a:ln w="9525">
            <a:solidFill>
              <a:schemeClr val="bg1">
                <a:lumMod val="75000"/>
              </a:schemeClr>
            </a:solidFill>
            <a:miter lim="800000"/>
            <a:headEnd/>
            <a:tailEnd/>
          </a:ln>
          <a:extLst/>
        </p:spPr>
        <p:txBody>
          <a:bodyPr wrap="square">
            <a:spAutoFit/>
          </a:bodyPr>
          <a:lstStyle/>
          <a:p>
            <a:pPr algn="ctr"/>
            <a:r>
              <a:rPr lang="ru-RU" sz="1400" b="1" dirty="0" smtClean="0">
                <a:solidFill>
                  <a:srgbClr val="C00000"/>
                </a:solidFill>
                <a:latin typeface="Times New Roman" pitchFamily="18" charset="0"/>
                <a:cs typeface="Times New Roman" pitchFamily="18" charset="0"/>
              </a:rPr>
              <a:t>Основные препятствия </a:t>
            </a:r>
            <a:r>
              <a:rPr lang="ru-RU" sz="1400" b="1" dirty="0">
                <a:solidFill>
                  <a:srgbClr val="C00000"/>
                </a:solidFill>
                <a:latin typeface="Times New Roman" pitchFamily="18" charset="0"/>
                <a:cs typeface="Times New Roman" pitchFamily="18" charset="0"/>
              </a:rPr>
              <a:t>для </a:t>
            </a:r>
            <a:r>
              <a:rPr lang="ru-RU" sz="1400" b="1" dirty="0" smtClean="0">
                <a:solidFill>
                  <a:srgbClr val="C00000"/>
                </a:solidFill>
                <a:latin typeface="Times New Roman" pitchFamily="18" charset="0"/>
                <a:cs typeface="Times New Roman" pitchFamily="18" charset="0"/>
              </a:rPr>
              <a:t>развития </a:t>
            </a:r>
            <a:r>
              <a:rPr lang="ru-RU" sz="1400" b="1" dirty="0">
                <a:solidFill>
                  <a:srgbClr val="C00000"/>
                </a:solidFill>
                <a:latin typeface="Times New Roman" pitchFamily="18" charset="0"/>
                <a:cs typeface="Times New Roman" pitchFamily="18" charset="0"/>
              </a:rPr>
              <a:t>МСП в Череповце (%)</a:t>
            </a:r>
          </a:p>
        </p:txBody>
      </p:sp>
      <p:graphicFrame>
        <p:nvGraphicFramePr>
          <p:cNvPr id="7" name="Диаграмма 6"/>
          <p:cNvGraphicFramePr>
            <a:graphicFrameLocks/>
          </p:cNvGraphicFramePr>
          <p:nvPr>
            <p:extLst>
              <p:ext uri="{D42A27DB-BD31-4B8C-83A1-F6EECF244321}">
                <p14:modId xmlns:p14="http://schemas.microsoft.com/office/powerpoint/2010/main" val="2507084046"/>
              </p:ext>
            </p:extLst>
          </p:nvPr>
        </p:nvGraphicFramePr>
        <p:xfrm>
          <a:off x="4641466" y="821229"/>
          <a:ext cx="4179006" cy="2589455"/>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198027" y="188640"/>
            <a:ext cx="4373972" cy="3093154"/>
          </a:xfrm>
          <a:prstGeom prst="rect">
            <a:avLst/>
          </a:prstGeom>
          <a:noFill/>
        </p:spPr>
        <p:txBody>
          <a:bodyPr wrap="square" rtlCol="0">
            <a:spAutoFit/>
          </a:bodyPr>
          <a:lstStyle/>
          <a:p>
            <a:pPr algn="just"/>
            <a:r>
              <a:rPr lang="ru-RU" sz="1300" dirty="0" smtClean="0">
                <a:latin typeface="Times New Roman" pitchFamily="18" charset="0"/>
                <a:cs typeface="Times New Roman" pitchFamily="18" charset="0"/>
              </a:rPr>
              <a:t>Основными препятствиями для развития бизнеса череповецкие предприниматели считают высокие налоги, частое изменение законодательства, а также низкую платежеспособность населения.  Кроме того, актуальной остается проблема нехватки квалифицированных кадров для малых предприятий и высокая конкуренция (особенно в сфере торговли и услуг, которые особенно страдают от работы крупных торговых сетей)</a:t>
            </a:r>
          </a:p>
          <a:p>
            <a:pPr algn="just"/>
            <a:endParaRPr lang="ru-RU" sz="1300" dirty="0" smtClean="0">
              <a:latin typeface="Times New Roman" pitchFamily="18" charset="0"/>
              <a:cs typeface="Times New Roman" pitchFamily="18" charset="0"/>
            </a:endParaRPr>
          </a:p>
          <a:p>
            <a:pPr algn="just"/>
            <a:r>
              <a:rPr lang="ru-RU" sz="1300" dirty="0" smtClean="0">
                <a:latin typeface="Times New Roman" pitchFamily="18" charset="0"/>
                <a:cs typeface="Times New Roman" pitchFamily="18" charset="0"/>
              </a:rPr>
              <a:t>В связи с этим, представители МСП видят роль государства в снижении общего давления на бизнес (налоговая нагрузка, проверки, административные барьеры), развитии системы электронной отчетности, доступности квалифицированной юридической помощи, оперативном предоставлении необходимой информации.</a:t>
            </a:r>
            <a:endParaRPr lang="ru-RU" sz="1300" dirty="0">
              <a:latin typeface="Times New Roman" pitchFamily="18" charset="0"/>
              <a:cs typeface="Times New Roman" pitchFamily="18" charset="0"/>
            </a:endParaRPr>
          </a:p>
        </p:txBody>
      </p:sp>
      <p:sp>
        <p:nvSpPr>
          <p:cNvPr id="8" name="TextBox 7"/>
          <p:cNvSpPr txBox="1"/>
          <p:nvPr/>
        </p:nvSpPr>
        <p:spPr>
          <a:xfrm>
            <a:off x="4556912" y="3519820"/>
            <a:ext cx="4373972" cy="2893100"/>
          </a:xfrm>
          <a:prstGeom prst="rect">
            <a:avLst/>
          </a:prstGeom>
          <a:noFill/>
        </p:spPr>
        <p:txBody>
          <a:bodyPr wrap="square" rtlCol="0">
            <a:spAutoFit/>
          </a:bodyPr>
          <a:lstStyle/>
          <a:p>
            <a:pPr algn="just"/>
            <a:r>
              <a:rPr lang="ru-RU" sz="1300" dirty="0" smtClean="0">
                <a:latin typeface="Times New Roman" pitchFamily="18" charset="0"/>
                <a:cs typeface="Times New Roman" pitchFamily="18" charset="0"/>
              </a:rPr>
              <a:t>Планы опрошенных представителей МСП на ближайшее время включают в себя привлечение новых клиентов, повышение качества продукции и услуг, выход на новые рынки. </a:t>
            </a:r>
          </a:p>
          <a:p>
            <a:pPr algn="just"/>
            <a:endParaRPr lang="ru-RU" sz="1300" dirty="0" smtClean="0">
              <a:latin typeface="Times New Roman" pitchFamily="18" charset="0"/>
              <a:cs typeface="Times New Roman" pitchFamily="18" charset="0"/>
            </a:endParaRPr>
          </a:p>
          <a:p>
            <a:pPr algn="just"/>
            <a:r>
              <a:rPr lang="ru-RU" sz="1300" dirty="0" smtClean="0">
                <a:latin typeface="Times New Roman" pitchFamily="18" charset="0"/>
                <a:cs typeface="Times New Roman" pitchFamily="18" charset="0"/>
              </a:rPr>
              <a:t>В связи с этим по-прежнему актуальным является предоставление поддержки в области содействия развитию межрегионального и международного сотрудничества (поиск новых рынков сбыта, обмен опытом, поиск новых технологий, продвижении товаров череповецких производителей на рынки других регионов), а также обучения с целью получения необходимой информации, знакомства с новейшими методиками по различным направлениям.</a:t>
            </a:r>
            <a:endParaRPr lang="ru-RU" sz="1300" dirty="0">
              <a:latin typeface="Times New Roman" pitchFamily="18" charset="0"/>
              <a:cs typeface="Times New Roman" pitchFamily="18" charset="0"/>
            </a:endParaRPr>
          </a:p>
        </p:txBody>
      </p:sp>
      <p:sp>
        <p:nvSpPr>
          <p:cNvPr id="9" name="Заголовок 1"/>
          <p:cNvSpPr txBox="1">
            <a:spLocks/>
          </p:cNvSpPr>
          <p:nvPr/>
        </p:nvSpPr>
        <p:spPr>
          <a:xfrm>
            <a:off x="0" y="6435725"/>
            <a:ext cx="9143999" cy="42227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sz="1200" b="1" dirty="0" smtClean="0">
                <a:solidFill>
                  <a:schemeClr val="bg1">
                    <a:lumMod val="50000"/>
                  </a:schemeClr>
                </a:solidFill>
                <a:latin typeface="Times New Roman" pitchFamily="18" charset="0"/>
                <a:cs typeface="Times New Roman" pitchFamily="18" charset="0"/>
              </a:rPr>
              <a:t>Мониторинг деятельности малых и средних предприятий, </a:t>
            </a:r>
            <a:r>
              <a:rPr lang="en-US" sz="1200" b="1" dirty="0" smtClean="0">
                <a:solidFill>
                  <a:schemeClr val="bg1">
                    <a:lumMod val="50000"/>
                  </a:schemeClr>
                </a:solidFill>
                <a:latin typeface="Times New Roman" pitchFamily="18" charset="0"/>
                <a:cs typeface="Times New Roman" pitchFamily="18" charset="0"/>
              </a:rPr>
              <a:t>II </a:t>
            </a:r>
            <a:r>
              <a:rPr lang="ru-RU" sz="1200" b="1" dirty="0" smtClean="0">
                <a:solidFill>
                  <a:schemeClr val="bg1">
                    <a:lumMod val="50000"/>
                  </a:schemeClr>
                </a:solidFill>
                <a:latin typeface="Times New Roman" pitchFamily="18" charset="0"/>
                <a:cs typeface="Times New Roman" pitchFamily="18" charset="0"/>
              </a:rPr>
              <a:t>квартал 2013</a:t>
            </a:r>
            <a:r>
              <a:rPr lang="en-US" sz="1200" b="1" dirty="0" smtClean="0">
                <a:solidFill>
                  <a:schemeClr val="bg1">
                    <a:lumMod val="50000"/>
                  </a:schemeClr>
                </a:solidFill>
                <a:latin typeface="Times New Roman" pitchFamily="18" charset="0"/>
                <a:cs typeface="Times New Roman" pitchFamily="18" charset="0"/>
              </a:rPr>
              <a:t> </a:t>
            </a:r>
            <a:r>
              <a:rPr lang="ru-RU" sz="1200" b="1" dirty="0" smtClean="0">
                <a:solidFill>
                  <a:schemeClr val="bg1">
                    <a:lumMod val="50000"/>
                  </a:schemeClr>
                </a:solidFill>
                <a:latin typeface="Times New Roman" pitchFamily="18" charset="0"/>
                <a:cs typeface="Times New Roman" pitchFamily="18" charset="0"/>
              </a:rPr>
              <a:t>г.</a:t>
            </a:r>
            <a:endParaRPr lang="ru-RU" sz="1200" b="1" dirty="0">
              <a:solidFill>
                <a:schemeClr val="bg1">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20448582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99392"/>
            <a:ext cx="9143999" cy="829826"/>
          </a:xfrm>
        </p:spPr>
        <p:txBody>
          <a:bodyPr/>
          <a:lstStyle/>
          <a:p>
            <a:r>
              <a:rPr lang="ru-RU" b="1" dirty="0" smtClean="0">
                <a:solidFill>
                  <a:srgbClr val="C00000"/>
                </a:solidFill>
                <a:latin typeface="Times New Roman" pitchFamily="18" charset="0"/>
                <a:cs typeface="Times New Roman" pitchFamily="18" charset="0"/>
              </a:rPr>
              <a:t>Основные выводы</a:t>
            </a:r>
            <a:endParaRPr lang="ru-RU" b="1" dirty="0">
              <a:solidFill>
                <a:srgbClr val="C00000"/>
              </a:solidFill>
              <a:latin typeface="Times New Roman" pitchFamily="18" charset="0"/>
              <a:cs typeface="Times New Roman" pitchFamily="18" charset="0"/>
            </a:endParaRPr>
          </a:p>
        </p:txBody>
      </p:sp>
      <p:sp>
        <p:nvSpPr>
          <p:cNvPr id="3" name="Объект 2"/>
          <p:cNvSpPr>
            <a:spLocks noGrp="1"/>
          </p:cNvSpPr>
          <p:nvPr>
            <p:ph idx="1"/>
          </p:nvPr>
        </p:nvSpPr>
        <p:spPr>
          <a:xfrm>
            <a:off x="323527" y="665624"/>
            <a:ext cx="8496944" cy="5981238"/>
          </a:xfrm>
        </p:spPr>
        <p:txBody>
          <a:bodyPr>
            <a:noAutofit/>
          </a:bodyPr>
          <a:lstStyle/>
          <a:p>
            <a:pPr marL="0" indent="0" algn="just">
              <a:buNone/>
            </a:pPr>
            <a:r>
              <a:rPr lang="ru-RU" sz="1800" dirty="0" smtClean="0">
                <a:latin typeface="Times New Roman" pitchFamily="18" charset="0"/>
                <a:cs typeface="Times New Roman" pitchFamily="18" charset="0"/>
              </a:rPr>
              <a:t>Ситуация в сфере МСП достаточно напряженная. Резко снизился процент респондентов, получивших по результатам работы за квартал прибыль. Кроме того, предприниматели жалуются на административные барьеры, недостаточность существующих форм поддержки, низко оценивают показатели, влияющие на комфортность ведения бизнеса, а также общее отношение власти к бизнесу.</a:t>
            </a:r>
          </a:p>
          <a:p>
            <a:pPr marL="0" indent="0" algn="just">
              <a:buNone/>
            </a:pPr>
            <a:endParaRPr lang="ru-RU" sz="1200" dirty="0" smtClean="0">
              <a:latin typeface="Times New Roman" pitchFamily="18" charset="0"/>
              <a:cs typeface="Times New Roman" pitchFamily="18" charset="0"/>
            </a:endParaRPr>
          </a:p>
          <a:p>
            <a:pPr marL="0" indent="0" algn="just">
              <a:buNone/>
            </a:pPr>
            <a:r>
              <a:rPr lang="ru-RU" sz="1800" dirty="0" smtClean="0">
                <a:latin typeface="Times New Roman" pitchFamily="18" charset="0"/>
                <a:cs typeface="Times New Roman" pitchFamily="18" charset="0"/>
              </a:rPr>
              <a:t>При этом представители МСП все же надеются на лучшее – они ожидают прибыли, строят планы на ближайшую перспективу, планируют привлечь новых клиентов, повысить качество производимых товаров и услуг. </a:t>
            </a:r>
          </a:p>
          <a:p>
            <a:pPr marL="0" indent="0" algn="just">
              <a:buNone/>
            </a:pPr>
            <a:endParaRPr lang="ru-RU" sz="1200" dirty="0" smtClean="0">
              <a:latin typeface="Times New Roman" pitchFamily="18" charset="0"/>
              <a:cs typeface="Times New Roman" pitchFamily="18" charset="0"/>
            </a:endParaRPr>
          </a:p>
          <a:p>
            <a:pPr marL="0" indent="0" algn="just">
              <a:buNone/>
            </a:pPr>
            <a:r>
              <a:rPr lang="ru-RU" sz="1800" dirty="0" smtClean="0">
                <a:latin typeface="Times New Roman" pitchFamily="18" charset="0"/>
                <a:cs typeface="Times New Roman" pitchFamily="18" charset="0"/>
              </a:rPr>
              <a:t>Основные проблемы с ведением и развитием бизнеса предприниматели видят в высокой налоговой нагрузке, высокой конкуренции (особенно с приходом в регион крупных федеральных сетей), низкой платежеспособности населения, нестабильности законодательства. Необходимо отметить, что большинство из указанных препятствий носят общероссийский характер и требуют решения на государственном уровне. </a:t>
            </a:r>
          </a:p>
          <a:p>
            <a:pPr marL="0" indent="0" algn="just">
              <a:buNone/>
            </a:pPr>
            <a:endParaRPr lang="ru-RU" sz="1200" dirty="0">
              <a:latin typeface="Times New Roman" pitchFamily="18" charset="0"/>
              <a:cs typeface="Times New Roman" pitchFamily="18" charset="0"/>
            </a:endParaRPr>
          </a:p>
          <a:p>
            <a:pPr marL="0" indent="0" algn="just">
              <a:buNone/>
            </a:pPr>
            <a:r>
              <a:rPr lang="ru-RU" sz="1800" dirty="0" smtClean="0">
                <a:latin typeface="Times New Roman" pitchFamily="18" charset="0"/>
                <a:cs typeface="Times New Roman" pitchFamily="18" charset="0"/>
              </a:rPr>
              <a:t>Роль власти в развитии МСП предприниматели видят в снижении общего </a:t>
            </a:r>
            <a:r>
              <a:rPr lang="ru-RU" sz="1800" dirty="0">
                <a:latin typeface="Times New Roman" pitchFamily="18" charset="0"/>
                <a:cs typeface="Times New Roman" pitchFamily="18" charset="0"/>
              </a:rPr>
              <a:t>давления на бизнес (налоговая нагрузка, проверки, административные барьеры), развитии системы электронной отчетности, доступности квалифицированной юридической помощи, оперативном предоставлении необходимой </a:t>
            </a:r>
            <a:r>
              <a:rPr lang="ru-RU" sz="1800" dirty="0" smtClean="0">
                <a:latin typeface="Times New Roman" pitchFamily="18" charset="0"/>
                <a:cs typeface="Times New Roman" pitchFamily="18" charset="0"/>
              </a:rPr>
              <a:t>информации.</a:t>
            </a:r>
          </a:p>
          <a:p>
            <a:pPr marL="0" indent="0" algn="just">
              <a:buNone/>
            </a:pPr>
            <a:endParaRPr lang="ru-RU" sz="1800" dirty="0">
              <a:latin typeface="Times New Roman" pitchFamily="18" charset="0"/>
              <a:cs typeface="Times New Roman" pitchFamily="18" charset="0"/>
            </a:endParaRPr>
          </a:p>
        </p:txBody>
      </p:sp>
      <p:sp>
        <p:nvSpPr>
          <p:cNvPr id="4" name="Заголовок 1"/>
          <p:cNvSpPr txBox="1">
            <a:spLocks/>
          </p:cNvSpPr>
          <p:nvPr/>
        </p:nvSpPr>
        <p:spPr>
          <a:xfrm>
            <a:off x="0" y="6435725"/>
            <a:ext cx="9143999" cy="42227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sz="1200" b="1" dirty="0" smtClean="0">
                <a:solidFill>
                  <a:schemeClr val="bg1">
                    <a:lumMod val="50000"/>
                  </a:schemeClr>
                </a:solidFill>
                <a:latin typeface="Times New Roman" pitchFamily="18" charset="0"/>
                <a:cs typeface="Times New Roman" pitchFamily="18" charset="0"/>
              </a:rPr>
              <a:t>Мониторинг деятельности малых и средних предприятий, </a:t>
            </a:r>
            <a:r>
              <a:rPr lang="en-US" sz="1200" b="1" dirty="0" smtClean="0">
                <a:solidFill>
                  <a:schemeClr val="bg1">
                    <a:lumMod val="50000"/>
                  </a:schemeClr>
                </a:solidFill>
                <a:latin typeface="Times New Roman" pitchFamily="18" charset="0"/>
                <a:cs typeface="Times New Roman" pitchFamily="18" charset="0"/>
              </a:rPr>
              <a:t>II </a:t>
            </a:r>
            <a:r>
              <a:rPr lang="ru-RU" sz="1200" b="1" dirty="0" smtClean="0">
                <a:solidFill>
                  <a:schemeClr val="bg1">
                    <a:lumMod val="50000"/>
                  </a:schemeClr>
                </a:solidFill>
                <a:latin typeface="Times New Roman" pitchFamily="18" charset="0"/>
                <a:cs typeface="Times New Roman" pitchFamily="18" charset="0"/>
              </a:rPr>
              <a:t>квартал 2013</a:t>
            </a:r>
            <a:r>
              <a:rPr lang="en-US" sz="1200" b="1" dirty="0" smtClean="0">
                <a:solidFill>
                  <a:schemeClr val="bg1">
                    <a:lumMod val="50000"/>
                  </a:schemeClr>
                </a:solidFill>
                <a:latin typeface="Times New Roman" pitchFamily="18" charset="0"/>
                <a:cs typeface="Times New Roman" pitchFamily="18" charset="0"/>
              </a:rPr>
              <a:t> </a:t>
            </a:r>
            <a:r>
              <a:rPr lang="ru-RU" sz="1200" b="1" dirty="0" smtClean="0">
                <a:solidFill>
                  <a:schemeClr val="bg1">
                    <a:lumMod val="50000"/>
                  </a:schemeClr>
                </a:solidFill>
                <a:latin typeface="Times New Roman" pitchFamily="18" charset="0"/>
                <a:cs typeface="Times New Roman" pitchFamily="18" charset="0"/>
              </a:rPr>
              <a:t>г.</a:t>
            </a:r>
            <a:endParaRPr lang="ru-RU" sz="1200" b="1" dirty="0">
              <a:solidFill>
                <a:schemeClr val="bg1">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40585904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71400"/>
            <a:ext cx="8229600" cy="1143000"/>
          </a:xfrm>
        </p:spPr>
        <p:txBody>
          <a:bodyPr/>
          <a:lstStyle/>
          <a:p>
            <a:r>
              <a:rPr lang="ru-RU" b="1" dirty="0">
                <a:solidFill>
                  <a:srgbClr val="C00000"/>
                </a:solidFill>
                <a:latin typeface="Times New Roman" pitchFamily="18" charset="0"/>
                <a:cs typeface="Times New Roman" pitchFamily="18" charset="0"/>
              </a:rPr>
              <a:t>Основные выводы</a:t>
            </a:r>
            <a:endParaRPr lang="ru-RU" b="1" dirty="0"/>
          </a:p>
        </p:txBody>
      </p:sp>
      <p:sp>
        <p:nvSpPr>
          <p:cNvPr id="3" name="Объект 2"/>
          <p:cNvSpPr>
            <a:spLocks noGrp="1"/>
          </p:cNvSpPr>
          <p:nvPr>
            <p:ph idx="1"/>
          </p:nvPr>
        </p:nvSpPr>
        <p:spPr>
          <a:xfrm>
            <a:off x="395535" y="963117"/>
            <a:ext cx="8352928" cy="5472608"/>
          </a:xfrm>
        </p:spPr>
        <p:txBody>
          <a:bodyPr>
            <a:normAutofit fontScale="92500" lnSpcReduction="20000"/>
          </a:bodyPr>
          <a:lstStyle/>
          <a:p>
            <a:pPr marL="0" indent="0" algn="just">
              <a:buNone/>
            </a:pPr>
            <a:r>
              <a:rPr lang="ru-RU" sz="1900" dirty="0">
                <a:latin typeface="Times New Roman" pitchFamily="18" charset="0"/>
                <a:cs typeface="Times New Roman" pitchFamily="18" charset="0"/>
              </a:rPr>
              <a:t>С учетом анализа городских, общероссийский и мировых экономических условий и тенденций, которые необходимо учитывать при </a:t>
            </a:r>
            <a:r>
              <a:rPr lang="ru-RU" sz="1900" dirty="0" smtClean="0">
                <a:latin typeface="Times New Roman" pitchFamily="18" charset="0"/>
                <a:cs typeface="Times New Roman" pitchFamily="18" charset="0"/>
              </a:rPr>
              <a:t>развитии сферы малого и среднего предпринимательства, усилия </a:t>
            </a:r>
            <a:r>
              <a:rPr lang="ru-RU" sz="1900" dirty="0">
                <a:latin typeface="Times New Roman" pitchFamily="18" charset="0"/>
                <a:cs typeface="Times New Roman" pitchFamily="18" charset="0"/>
              </a:rPr>
              <a:t>по поддержке МСП должны быть направлены на</a:t>
            </a:r>
            <a:r>
              <a:rPr lang="ru-RU" sz="1900" dirty="0" smtClean="0">
                <a:latin typeface="Times New Roman" pitchFamily="18" charset="0"/>
                <a:cs typeface="Times New Roman" pitchFamily="18" charset="0"/>
              </a:rPr>
              <a:t>:</a:t>
            </a:r>
          </a:p>
          <a:p>
            <a:pPr marL="0" indent="0" algn="just">
              <a:buNone/>
            </a:pPr>
            <a:endParaRPr lang="ru-RU" sz="1900" dirty="0">
              <a:latin typeface="Times New Roman" pitchFamily="18" charset="0"/>
              <a:cs typeface="Times New Roman" pitchFamily="18" charset="0"/>
            </a:endParaRPr>
          </a:p>
          <a:p>
            <a:pPr algn="just">
              <a:buFont typeface="Wingdings" pitchFamily="2" charset="2"/>
              <a:buChar char="§"/>
            </a:pPr>
            <a:r>
              <a:rPr lang="ru-RU" sz="1900" dirty="0" smtClean="0">
                <a:latin typeface="Times New Roman" pitchFamily="18" charset="0"/>
                <a:cs typeface="Times New Roman" pitchFamily="18" charset="0"/>
              </a:rPr>
              <a:t>разработку </a:t>
            </a:r>
            <a:r>
              <a:rPr lang="ru-RU" sz="1900" dirty="0">
                <a:latin typeface="Times New Roman" pitchFamily="18" charset="0"/>
                <a:cs typeface="Times New Roman" pitchFamily="18" charset="0"/>
              </a:rPr>
              <a:t>новых форм поддержки </a:t>
            </a:r>
            <a:r>
              <a:rPr lang="ru-RU" sz="1900" dirty="0" smtClean="0">
                <a:latin typeface="Times New Roman" pitchFamily="18" charset="0"/>
                <a:cs typeface="Times New Roman" pitchFamily="18" charset="0"/>
              </a:rPr>
              <a:t>предпринимательства (особенно форм финансовой поддержки на </a:t>
            </a:r>
            <a:r>
              <a:rPr lang="ru-RU" sz="1900" dirty="0">
                <a:latin typeface="Times New Roman" pitchFamily="18" charset="0"/>
                <a:cs typeface="Times New Roman" pitchFamily="18" charset="0"/>
              </a:rPr>
              <a:t>всех этапах жизненного цикла организации</a:t>
            </a:r>
            <a:r>
              <a:rPr lang="ru-RU" sz="1900" dirty="0" smtClean="0">
                <a:latin typeface="Times New Roman" pitchFamily="18" charset="0"/>
                <a:cs typeface="Times New Roman" pitchFamily="18" charset="0"/>
              </a:rPr>
              <a:t>);</a:t>
            </a:r>
            <a:endParaRPr lang="ru-RU" sz="1900" dirty="0">
              <a:latin typeface="Times New Roman" pitchFamily="18" charset="0"/>
              <a:cs typeface="Times New Roman" pitchFamily="18" charset="0"/>
            </a:endParaRPr>
          </a:p>
          <a:p>
            <a:pPr algn="just">
              <a:buFont typeface="Wingdings" pitchFamily="2" charset="2"/>
              <a:buChar char="§"/>
            </a:pPr>
            <a:r>
              <a:rPr lang="ru-RU" sz="1900" dirty="0" smtClean="0">
                <a:latin typeface="Times New Roman" pitchFamily="18" charset="0"/>
                <a:cs typeface="Times New Roman" pitchFamily="18" charset="0"/>
              </a:rPr>
              <a:t>формирование </a:t>
            </a:r>
            <a:r>
              <a:rPr lang="ru-RU" sz="1900" dirty="0">
                <a:latin typeface="Times New Roman" pitchFamily="18" charset="0"/>
                <a:cs typeface="Times New Roman" pitchFamily="18" charset="0"/>
              </a:rPr>
              <a:t>благоприятного предпринимательского </a:t>
            </a:r>
            <a:r>
              <a:rPr lang="ru-RU" sz="1900" dirty="0" smtClean="0">
                <a:latin typeface="Times New Roman" pitchFamily="18" charset="0"/>
                <a:cs typeface="Times New Roman" pitchFamily="18" charset="0"/>
              </a:rPr>
              <a:t>климата в регионе и городе, </a:t>
            </a:r>
            <a:r>
              <a:rPr lang="ru-RU" sz="1900" dirty="0">
                <a:latin typeface="Times New Roman" pitchFamily="18" charset="0"/>
                <a:cs typeface="Times New Roman" pitchFamily="18" charset="0"/>
              </a:rPr>
              <a:t>улучшение общественного мнения о предпринимательстве через освещение значимости предпринимательства, развитие </a:t>
            </a:r>
            <a:r>
              <a:rPr lang="ru-RU" sz="1900" dirty="0" smtClean="0">
                <a:latin typeface="Times New Roman" pitchFamily="18" charset="0"/>
                <a:cs typeface="Times New Roman" pitchFamily="18" charset="0"/>
              </a:rPr>
              <a:t>социального </a:t>
            </a:r>
            <a:r>
              <a:rPr lang="ru-RU" sz="1900" dirty="0">
                <a:latin typeface="Times New Roman" pitchFamily="18" charset="0"/>
                <a:cs typeface="Times New Roman" pitchFamily="18" charset="0"/>
              </a:rPr>
              <a:t>предпринимательства;</a:t>
            </a:r>
          </a:p>
          <a:p>
            <a:pPr algn="just">
              <a:buFont typeface="Wingdings" pitchFamily="2" charset="2"/>
              <a:buChar char="§"/>
            </a:pPr>
            <a:r>
              <a:rPr lang="ru-RU" sz="1900" dirty="0" smtClean="0">
                <a:latin typeface="Times New Roman" pitchFamily="18" charset="0"/>
                <a:cs typeface="Times New Roman" pitchFamily="18" charset="0"/>
              </a:rPr>
              <a:t>повышение </a:t>
            </a:r>
            <a:r>
              <a:rPr lang="ru-RU" sz="1900" dirty="0">
                <a:latin typeface="Times New Roman" pitchFamily="18" charset="0"/>
                <a:cs typeface="Times New Roman" pitchFamily="18" charset="0"/>
              </a:rPr>
              <a:t>активности предпринимателей;</a:t>
            </a:r>
          </a:p>
          <a:p>
            <a:pPr algn="just">
              <a:buFont typeface="Wingdings" pitchFamily="2" charset="2"/>
              <a:buChar char="§"/>
            </a:pPr>
            <a:r>
              <a:rPr lang="ru-RU" sz="1900" dirty="0" smtClean="0">
                <a:latin typeface="Times New Roman" pitchFamily="18" charset="0"/>
                <a:cs typeface="Times New Roman" pitchFamily="18" charset="0"/>
              </a:rPr>
              <a:t>повышение </a:t>
            </a:r>
            <a:r>
              <a:rPr lang="ru-RU" sz="1900" dirty="0">
                <a:latin typeface="Times New Roman" pitchFamily="18" charset="0"/>
                <a:cs typeface="Times New Roman" pitchFamily="18" charset="0"/>
              </a:rPr>
              <a:t>показателей удовлетворенности условиями ведения бизнеса в городе</a:t>
            </a:r>
            <a:r>
              <a:rPr lang="ru-RU" sz="1900" dirty="0" smtClean="0">
                <a:latin typeface="Times New Roman" pitchFamily="18" charset="0"/>
                <a:cs typeface="Times New Roman" pitchFamily="18" charset="0"/>
              </a:rPr>
              <a:t>;</a:t>
            </a:r>
            <a:r>
              <a:rPr lang="ru-RU" sz="1900" dirty="0">
                <a:latin typeface="Times New Roman" pitchFamily="18" charset="0"/>
                <a:cs typeface="Times New Roman" pitchFamily="18" charset="0"/>
              </a:rPr>
              <a:t> </a:t>
            </a:r>
            <a:endParaRPr lang="ru-RU" sz="1900" dirty="0" smtClean="0">
              <a:latin typeface="Times New Roman" pitchFamily="18" charset="0"/>
              <a:cs typeface="Times New Roman" pitchFamily="18" charset="0"/>
            </a:endParaRPr>
          </a:p>
          <a:p>
            <a:pPr algn="just">
              <a:buFont typeface="Wingdings" pitchFamily="2" charset="2"/>
              <a:buChar char="§"/>
            </a:pPr>
            <a:r>
              <a:rPr lang="ru-RU" sz="1900" dirty="0" smtClean="0">
                <a:latin typeface="Times New Roman" pitchFamily="18" charset="0"/>
                <a:cs typeface="Times New Roman" pitchFamily="18" charset="0"/>
              </a:rPr>
              <a:t>повышение </a:t>
            </a:r>
            <a:r>
              <a:rPr lang="ru-RU" sz="1900" dirty="0">
                <a:latin typeface="Times New Roman" pitchFamily="18" charset="0"/>
                <a:cs typeface="Times New Roman" pitchFamily="18" charset="0"/>
              </a:rPr>
              <a:t>конкурентоспособности череповецких предприятий  </a:t>
            </a:r>
            <a:r>
              <a:rPr lang="ru-RU" sz="1900" dirty="0" smtClean="0">
                <a:latin typeface="Times New Roman" pitchFamily="18" charset="0"/>
                <a:cs typeface="Times New Roman" pitchFamily="18" charset="0"/>
              </a:rPr>
              <a:t>через </a:t>
            </a:r>
            <a:r>
              <a:rPr lang="ru-RU" sz="1900" dirty="0">
                <a:latin typeface="Times New Roman" pitchFamily="18" charset="0"/>
                <a:cs typeface="Times New Roman" pitchFamily="18" charset="0"/>
              </a:rPr>
              <a:t>их качественное развитие (применение новых технологий, развитие персонала, повышение качества продукции); </a:t>
            </a:r>
            <a:endParaRPr lang="ru-RU" sz="1900" dirty="0" smtClean="0">
              <a:latin typeface="Times New Roman" pitchFamily="18" charset="0"/>
              <a:cs typeface="Times New Roman" pitchFamily="18" charset="0"/>
            </a:endParaRPr>
          </a:p>
          <a:p>
            <a:pPr algn="just">
              <a:buFont typeface="Wingdings" pitchFamily="2" charset="2"/>
              <a:buChar char="§"/>
            </a:pPr>
            <a:r>
              <a:rPr lang="ru-RU" sz="1900" dirty="0" smtClean="0">
                <a:latin typeface="Times New Roman" pitchFamily="18" charset="0"/>
                <a:cs typeface="Times New Roman" pitchFamily="18" charset="0"/>
              </a:rPr>
              <a:t>содействие решению проблемы кадрового обеспечения для малого бизнеса;</a:t>
            </a:r>
            <a:endParaRPr lang="ru-RU" sz="1900" dirty="0">
              <a:latin typeface="Times New Roman" pitchFamily="18" charset="0"/>
              <a:cs typeface="Times New Roman" pitchFamily="18" charset="0"/>
            </a:endParaRPr>
          </a:p>
          <a:p>
            <a:pPr algn="just">
              <a:buFont typeface="Wingdings" pitchFamily="2" charset="2"/>
              <a:buChar char="§"/>
            </a:pPr>
            <a:r>
              <a:rPr lang="ru-RU" sz="1900" dirty="0" smtClean="0">
                <a:latin typeface="Times New Roman" pitchFamily="18" charset="0"/>
                <a:cs typeface="Times New Roman" pitchFamily="18" charset="0"/>
              </a:rPr>
              <a:t>улучшение общей социально-экономической ситуации в городе, повышения уровня жизни и покупательской способности населения;</a:t>
            </a:r>
          </a:p>
          <a:p>
            <a:pPr algn="just">
              <a:buFont typeface="Wingdings" pitchFamily="2" charset="2"/>
              <a:buChar char="§"/>
            </a:pPr>
            <a:r>
              <a:rPr lang="ru-RU" sz="1900" dirty="0" smtClean="0">
                <a:latin typeface="Times New Roman" pitchFamily="18" charset="0"/>
                <a:cs typeface="Times New Roman" pitchFamily="18" charset="0"/>
              </a:rPr>
              <a:t>создание благоприятного инвестиционного климата в регионе.</a:t>
            </a:r>
          </a:p>
          <a:p>
            <a:pPr>
              <a:buFont typeface="Wingdings" pitchFamily="2" charset="2"/>
              <a:buChar char="§"/>
            </a:pPr>
            <a:endParaRPr lang="ru-RU" sz="2000" dirty="0" smtClean="0">
              <a:latin typeface="Times New Roman" pitchFamily="18" charset="0"/>
              <a:cs typeface="Times New Roman" pitchFamily="18" charset="0"/>
            </a:endParaRPr>
          </a:p>
          <a:p>
            <a:pPr marL="0" indent="0">
              <a:buNone/>
            </a:pPr>
            <a:endParaRPr lang="ru-RU" sz="2000" dirty="0">
              <a:latin typeface="Times New Roman" pitchFamily="18" charset="0"/>
              <a:cs typeface="Times New Roman" pitchFamily="18" charset="0"/>
            </a:endParaRPr>
          </a:p>
          <a:p>
            <a:pPr marL="0" indent="0">
              <a:buNone/>
            </a:pPr>
            <a:endParaRPr lang="ru-RU" sz="2000" dirty="0">
              <a:latin typeface="Times New Roman" pitchFamily="18" charset="0"/>
              <a:cs typeface="Times New Roman" pitchFamily="18" charset="0"/>
            </a:endParaRPr>
          </a:p>
          <a:p>
            <a:pPr marL="0" indent="0">
              <a:buNone/>
            </a:pPr>
            <a:endParaRPr lang="ru-RU" dirty="0"/>
          </a:p>
        </p:txBody>
      </p:sp>
      <p:sp>
        <p:nvSpPr>
          <p:cNvPr id="4" name="Заголовок 1"/>
          <p:cNvSpPr txBox="1">
            <a:spLocks/>
          </p:cNvSpPr>
          <p:nvPr/>
        </p:nvSpPr>
        <p:spPr>
          <a:xfrm>
            <a:off x="0" y="6435725"/>
            <a:ext cx="9143999" cy="422275"/>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ru-RU" sz="1200" b="1" dirty="0" smtClean="0">
                <a:solidFill>
                  <a:schemeClr val="bg1">
                    <a:lumMod val="50000"/>
                  </a:schemeClr>
                </a:solidFill>
                <a:latin typeface="Times New Roman" pitchFamily="18" charset="0"/>
                <a:cs typeface="Times New Roman" pitchFamily="18" charset="0"/>
              </a:rPr>
              <a:t>Мониторинг деятельности малых и средних предприятий, </a:t>
            </a:r>
            <a:r>
              <a:rPr lang="en-US" sz="1200" b="1" dirty="0" smtClean="0">
                <a:solidFill>
                  <a:schemeClr val="bg1">
                    <a:lumMod val="50000"/>
                  </a:schemeClr>
                </a:solidFill>
                <a:latin typeface="Times New Roman" pitchFamily="18" charset="0"/>
                <a:cs typeface="Times New Roman" pitchFamily="18" charset="0"/>
              </a:rPr>
              <a:t>II </a:t>
            </a:r>
            <a:r>
              <a:rPr lang="ru-RU" sz="1200" b="1" dirty="0" smtClean="0">
                <a:solidFill>
                  <a:schemeClr val="bg1">
                    <a:lumMod val="50000"/>
                  </a:schemeClr>
                </a:solidFill>
                <a:latin typeface="Times New Roman" pitchFamily="18" charset="0"/>
                <a:cs typeface="Times New Roman" pitchFamily="18" charset="0"/>
              </a:rPr>
              <a:t>квартал 2013</a:t>
            </a:r>
            <a:r>
              <a:rPr lang="en-US" sz="1200" b="1" dirty="0" smtClean="0">
                <a:solidFill>
                  <a:schemeClr val="bg1">
                    <a:lumMod val="50000"/>
                  </a:schemeClr>
                </a:solidFill>
                <a:latin typeface="Times New Roman" pitchFamily="18" charset="0"/>
                <a:cs typeface="Times New Roman" pitchFamily="18" charset="0"/>
              </a:rPr>
              <a:t> </a:t>
            </a:r>
            <a:r>
              <a:rPr lang="ru-RU" sz="1200" b="1" dirty="0" smtClean="0">
                <a:solidFill>
                  <a:schemeClr val="bg1">
                    <a:lumMod val="50000"/>
                  </a:schemeClr>
                </a:solidFill>
                <a:latin typeface="Times New Roman" pitchFamily="18" charset="0"/>
                <a:cs typeface="Times New Roman" pitchFamily="18" charset="0"/>
              </a:rPr>
              <a:t>г.</a:t>
            </a:r>
            <a:endParaRPr lang="ru-RU" sz="1200" b="1" dirty="0">
              <a:solidFill>
                <a:schemeClr val="bg1">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72266456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739</TotalTime>
  <Words>1277</Words>
  <Application>Microsoft Office PowerPoint</Application>
  <PresentationFormat>Экран (4:3)</PresentationFormat>
  <Paragraphs>95</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Мониторинг деятельности  малых и средних предприятий, II квартал 2013 года</vt:lpstr>
      <vt:lpstr>Презентация PowerPoint</vt:lpstr>
      <vt:lpstr>Презентация PowerPoint</vt:lpstr>
      <vt:lpstr>Презентация PowerPoint</vt:lpstr>
      <vt:lpstr>Презентация PowerPoint</vt:lpstr>
      <vt:lpstr>Презентация PowerPoint</vt:lpstr>
      <vt:lpstr>Основные выводы</vt:lpstr>
      <vt:lpstr>Основные выводы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Мониторинг деятельности  малых и средних предприятий, II квартал 2013 года</dc:title>
  <dc:creator>PK4</dc:creator>
  <cp:lastModifiedBy>PK4</cp:lastModifiedBy>
  <cp:revision>85</cp:revision>
  <dcterms:created xsi:type="dcterms:W3CDTF">2013-07-30T07:52:25Z</dcterms:created>
  <dcterms:modified xsi:type="dcterms:W3CDTF">2013-08-05T12:35:47Z</dcterms:modified>
</cp:coreProperties>
</file>